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4" r:id="rId44"/>
    <p:sldId id="323"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7" d="100"/>
          <a:sy n="97" d="100"/>
        </p:scale>
        <p:origin x="13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Nataliia Lauria</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Apr 21,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Perform EDA</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Load Space X dataset, identify and calculate the percentage of the missing values in each attribute, Calculate the number of launches on each site</a:t>
            </a:r>
          </a:p>
          <a:p>
            <a:r>
              <a:rPr lang="en-US" sz="2200" dirty="0">
                <a:solidFill>
                  <a:schemeClr val="accent3">
                    <a:lumMod val="25000"/>
                  </a:schemeClr>
                </a:solidFill>
                <a:latin typeface="Abadi" panose="020B0604020104020204" pitchFamily="34" charset="0"/>
              </a:rPr>
              <a:t> Calculate the number and </a:t>
            </a:r>
            <a:r>
              <a:rPr lang="en-US" sz="2200" dirty="0" smtClean="0">
                <a:solidFill>
                  <a:schemeClr val="accent3">
                    <a:lumMod val="25000"/>
                  </a:schemeClr>
                </a:solidFill>
                <a:latin typeface="Abadi" panose="020B0604020104020204" pitchFamily="34" charset="0"/>
              </a:rPr>
              <a:t>occurrences </a:t>
            </a:r>
            <a:r>
              <a:rPr lang="en-US" sz="2200" dirty="0">
                <a:solidFill>
                  <a:schemeClr val="accent3">
                    <a:lumMod val="25000"/>
                  </a:schemeClr>
                </a:solidFill>
                <a:latin typeface="Abadi" panose="020B0604020104020204" pitchFamily="34" charset="0"/>
              </a:rPr>
              <a:t>of mission outcome of the orbits</a:t>
            </a:r>
          </a:p>
          <a:p>
            <a:r>
              <a:rPr lang="en-US" sz="2200" dirty="0">
                <a:solidFill>
                  <a:schemeClr val="accent3">
                    <a:lumMod val="25000"/>
                  </a:schemeClr>
                </a:solidFill>
                <a:latin typeface="Abadi" panose="020B0604020104020204" pitchFamily="34" charset="0"/>
              </a:rPr>
              <a:t>Create a landing outcome label from Outcome column</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https://github.com/natfili01/IBM_data-_project/blob/main/labs-jupyter-spacex-Data%20wrangling.ipynb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583342" y="1886927"/>
            <a:ext cx="5349440" cy="426068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smtClean="0">
                <a:latin typeface="Abadi" panose="020B0604020104020204"/>
              </a:rPr>
              <a:t>- The relationship between flight number and launch site, which could indicate</a:t>
            </a:r>
          </a:p>
          <a:p>
            <a:pPr marL="0" indent="0">
              <a:buFont typeface="Arial" panose="020B0604020202020204" pitchFamily="34" charset="0"/>
              <a:buNone/>
            </a:pPr>
            <a:endParaRPr lang="en-US" sz="2000" dirty="0" smtClean="0">
              <a:latin typeface="Abadi" panose="020B0604020104020204"/>
            </a:endParaRPr>
          </a:p>
          <a:p>
            <a:pPr marL="0" indent="0">
              <a:buFont typeface="Arial" panose="020B0604020202020204" pitchFamily="34" charset="0"/>
              <a:buNone/>
            </a:pPr>
            <a:r>
              <a:rPr lang="en-GB" sz="2000" dirty="0" smtClean="0">
                <a:latin typeface="Abadi" panose="020B0604020104020204"/>
              </a:rPr>
              <a:t>   </a:t>
            </a:r>
          </a:p>
          <a:p>
            <a:pPr marL="0" indent="0">
              <a:buFont typeface="Arial" panose="020B0604020202020204" pitchFamily="34" charset="0"/>
              <a:buNone/>
            </a:pPr>
            <a:endParaRPr lang="en-GB" sz="2000" dirty="0" smtClean="0">
              <a:latin typeface="Abadi" panose="020B0604020104020204"/>
            </a:endParaRPr>
          </a:p>
          <a:p>
            <a:pPr marL="0" indent="0">
              <a:buFont typeface="Arial" panose="020B0604020202020204" pitchFamily="34" charset="0"/>
              <a:buNone/>
            </a:pPr>
            <a:r>
              <a:rPr lang="en-US" sz="2000" dirty="0" smtClean="0">
                <a:latin typeface="Abadi" panose="020B0604020104020204"/>
              </a:rPr>
              <a:t>- Success rates across different orbit types, helping to identify which orbits have higher success rates.</a:t>
            </a:r>
          </a:p>
          <a:p>
            <a:pPr marL="0" indent="0">
              <a:buFont typeface="Arial" panose="020B0604020202020204" pitchFamily="34" charset="0"/>
              <a:buNone/>
            </a:pPr>
            <a:r>
              <a:rPr lang="en-US" sz="2000" dirty="0" smtClean="0">
                <a:latin typeface="Abadi" panose="020B0604020104020204"/>
              </a:rPr>
              <a:t> </a:t>
            </a:r>
            <a:endParaRPr lang="en-US" sz="2000" dirty="0"/>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537" y="4608154"/>
            <a:ext cx="2644651" cy="1615665"/>
          </a:xfrm>
          <a:prstGeom prst="rect">
            <a:avLst/>
          </a:prstGeom>
        </p:spPr>
      </p:pic>
      <p:sp>
        <p:nvSpPr>
          <p:cNvPr id="9" name="Прямоугольник 8"/>
          <p:cNvSpPr/>
          <p:nvPr/>
        </p:nvSpPr>
        <p:spPr>
          <a:xfrm>
            <a:off x="5932781" y="1887878"/>
            <a:ext cx="5659451" cy="4421723"/>
          </a:xfrm>
          <a:prstGeom prst="rect">
            <a:avLst/>
          </a:prstGeom>
        </p:spPr>
        <p:txBody>
          <a:bodyPr wrap="square">
            <a:spAutoFit/>
          </a:bodyPr>
          <a:lstStyle/>
          <a:p>
            <a:pPr marL="285750" indent="-285750">
              <a:buFontTx/>
              <a:buChar char="-"/>
            </a:pPr>
            <a:r>
              <a:rPr lang="en-US" dirty="0" smtClean="0">
                <a:latin typeface="Abadi" panose="020B0604020104020204"/>
              </a:rPr>
              <a:t>The </a:t>
            </a:r>
            <a:r>
              <a:rPr lang="en-US" dirty="0">
                <a:latin typeface="Abadi" panose="020B0604020104020204"/>
              </a:rPr>
              <a:t>overall trend of launch success over the years, providing insights into the reliability and progress of space launch activities</a:t>
            </a:r>
            <a:r>
              <a:rPr lang="en-US" dirty="0" smtClean="0">
                <a:latin typeface="Abadi" panose="020B0604020104020204"/>
              </a:rPr>
              <a:t>.</a:t>
            </a:r>
          </a:p>
          <a:p>
            <a:pPr marL="285750" indent="-285750">
              <a:buFontTx/>
              <a:buChar char="-"/>
            </a:pPr>
            <a:endParaRPr lang="en-GB" dirty="0">
              <a:latin typeface="Abadi" panose="020B0604020104020204"/>
            </a:endParaRPr>
          </a:p>
          <a:p>
            <a:pPr marL="285750" indent="-285750">
              <a:buFontTx/>
              <a:buChar char="-"/>
            </a:pPr>
            <a:endParaRPr lang="en-GB" dirty="0" smtClean="0">
              <a:latin typeface="Abadi" panose="020B0604020104020204"/>
            </a:endParaRPr>
          </a:p>
          <a:p>
            <a:pPr marL="285750" indent="-285750">
              <a:buFontTx/>
              <a:buChar char="-"/>
            </a:pPr>
            <a:endParaRPr lang="en-GB" dirty="0">
              <a:latin typeface="Abadi" panose="020B0604020104020204"/>
            </a:endParaRPr>
          </a:p>
          <a:p>
            <a:pPr marL="285750" indent="-285750">
              <a:buFontTx/>
              <a:buChar char="-"/>
            </a:pPr>
            <a:endParaRPr lang="en-GB" dirty="0" smtClean="0">
              <a:latin typeface="Abadi" panose="020B0604020104020204"/>
            </a:endParaRPr>
          </a:p>
          <a:p>
            <a:pPr marL="285750" indent="-285750">
              <a:buFontTx/>
              <a:buChar char="-"/>
            </a:pPr>
            <a:endParaRPr lang="en-GB" dirty="0">
              <a:latin typeface="Abadi" panose="020B0604020104020204"/>
            </a:endParaRPr>
          </a:p>
          <a:p>
            <a:pPr marL="285750" indent="-285750">
              <a:buFontTx/>
              <a:buChar char="-"/>
            </a:pPr>
            <a:endParaRPr lang="en-GB" dirty="0" smtClean="0">
              <a:latin typeface="Abadi" panose="020B0604020104020204"/>
            </a:endParaRPr>
          </a:p>
          <a:p>
            <a:pPr marL="285750" indent="-285750">
              <a:buFontTx/>
              <a:buChar char="-"/>
            </a:pPr>
            <a:endParaRPr lang="en-US" dirty="0">
              <a:latin typeface="Abadi" panose="020B0604020104020204"/>
            </a:endParaRPr>
          </a:p>
          <a:p>
            <a:pPr>
              <a:lnSpc>
                <a:spcPct val="100000"/>
              </a:lnSpc>
              <a:spcBef>
                <a:spcPts val="1400"/>
              </a:spcBef>
            </a:pPr>
            <a:endParaRPr lang="en-US" dirty="0" smtClean="0">
              <a:solidFill>
                <a:schemeClr val="accent3">
                  <a:lumMod val="25000"/>
                </a:schemeClr>
              </a:solidFill>
              <a:latin typeface="Abadi" panose="020B0604020104020204" pitchFamily="34" charset="0"/>
            </a:endParaRPr>
          </a:p>
          <a:p>
            <a:pPr marL="285750" indent="-285750">
              <a:lnSpc>
                <a:spcPct val="100000"/>
              </a:lnSpc>
              <a:spcBef>
                <a:spcPts val="1400"/>
              </a:spcBef>
              <a:buFont typeface="Arial" panose="020B0604020202020204" pitchFamily="34" charset="0"/>
              <a:buChar char="•"/>
            </a:pPr>
            <a:r>
              <a:rPr lang="en-US" sz="2000" dirty="0" smtClean="0">
                <a:solidFill>
                  <a:schemeClr val="accent3">
                    <a:lumMod val="25000"/>
                  </a:schemeClr>
                </a:solidFill>
                <a:latin typeface="Abadi" panose="020B0604020104020204" pitchFamily="34" charset="0"/>
              </a:rPr>
              <a:t>https</a:t>
            </a:r>
            <a:r>
              <a:rPr lang="en-US" sz="2000" dirty="0">
                <a:solidFill>
                  <a:schemeClr val="accent3">
                    <a:lumMod val="25000"/>
                  </a:schemeClr>
                </a:solidFill>
                <a:latin typeface="Abadi" panose="020B0604020104020204" pitchFamily="34" charset="0"/>
              </a:rPr>
              <a:t>://github.com/natfili01/IBM_data-_project/blob/main/jupyter-labs-eda-dataviz(1).ipynb</a:t>
            </a:r>
            <a:endParaRPr lang="en-US" sz="2000" dirty="0"/>
          </a:p>
        </p:txBody>
      </p:sp>
      <p:sp>
        <p:nvSpPr>
          <p:cNvPr id="10" name="TextBox 9"/>
          <p:cNvSpPr txBox="1"/>
          <p:nvPr/>
        </p:nvSpPr>
        <p:spPr>
          <a:xfrm>
            <a:off x="583341" y="1229428"/>
            <a:ext cx="9922570" cy="400110"/>
          </a:xfrm>
          <a:prstGeom prst="rect">
            <a:avLst/>
          </a:prstGeom>
          <a:noFill/>
        </p:spPr>
        <p:txBody>
          <a:bodyPr wrap="square" rtlCol="0">
            <a:spAutoFit/>
          </a:bodyPr>
          <a:lstStyle/>
          <a:p>
            <a:r>
              <a:rPr lang="en-US" sz="2000" dirty="0">
                <a:latin typeface="Abadi" panose="020B0604020104020204"/>
              </a:rPr>
              <a:t>Plotted charts provide insights into various aspects of the launch data</a:t>
            </a:r>
            <a:r>
              <a:rPr lang="en-US" sz="2000" dirty="0" smtClean="0">
                <a:latin typeface="Abadi" panose="020B0604020104020204"/>
              </a:rPr>
              <a:t>:</a:t>
            </a:r>
            <a:endParaRPr lang="en-US" sz="2000" dirty="0">
              <a:latin typeface="Abadi" panose="020B0604020104020204"/>
            </a:endParaRPr>
          </a:p>
        </p:txBody>
      </p:sp>
      <p:pic>
        <p:nvPicPr>
          <p:cNvPr id="11" name="Рисунок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271" y="2518616"/>
            <a:ext cx="5256473" cy="1052071"/>
          </a:xfrm>
          <a:prstGeom prst="rect">
            <a:avLst/>
          </a:prstGeom>
        </p:spPr>
      </p:pic>
      <p:pic>
        <p:nvPicPr>
          <p:cNvPr id="12" name="Рисунок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6977" y="2922691"/>
            <a:ext cx="2954735" cy="207122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400" dirty="0">
                <a:latin typeface="Abadi" panose="020B0604020104020204"/>
              </a:rPr>
              <a:t>Analyze key metrics and outcomes of space missions</a:t>
            </a:r>
            <a:r>
              <a:rPr lang="en-US" sz="2400" dirty="0" smtClean="0">
                <a:latin typeface="Abadi" panose="020B0604020104020204"/>
              </a:rPr>
              <a:t>.</a:t>
            </a:r>
            <a:endParaRPr lang="en-US" sz="2200" dirty="0">
              <a:solidFill>
                <a:schemeClr val="accent3">
                  <a:lumMod val="25000"/>
                </a:schemeClr>
              </a:solidFill>
              <a:latin typeface="Abadi"/>
            </a:endParaRPr>
          </a:p>
          <a:p>
            <a:pPr marL="0" indent="0">
              <a:lnSpc>
                <a:spcPct val="100000"/>
              </a:lnSpc>
              <a:spcBef>
                <a:spcPts val="1400"/>
              </a:spcBef>
              <a:buNone/>
            </a:pPr>
            <a:r>
              <a:rPr lang="en-US" sz="2200" dirty="0" smtClean="0">
                <a:solidFill>
                  <a:schemeClr val="accent3">
                    <a:lumMod val="25000"/>
                  </a:schemeClr>
                </a:solidFill>
                <a:latin typeface="Abadi"/>
              </a:rPr>
              <a:t> - </a:t>
            </a:r>
            <a:r>
              <a:rPr lang="en-US" sz="2200" dirty="0">
                <a:solidFill>
                  <a:schemeClr val="accent3">
                    <a:lumMod val="25000"/>
                  </a:schemeClr>
                </a:solidFill>
                <a:latin typeface="Abadi"/>
              </a:rPr>
              <a:t>Display unique launch sites in the space mission</a:t>
            </a:r>
            <a:r>
              <a:rPr lang="en-US" sz="2200" dirty="0" smtClean="0">
                <a:solidFill>
                  <a:schemeClr val="accent3">
                    <a:lumMod val="25000"/>
                  </a:schemeClr>
                </a:solidFill>
                <a:latin typeface="Abadi"/>
              </a:rPr>
              <a:t>.</a:t>
            </a:r>
          </a:p>
          <a:p>
            <a:pPr marL="0" indent="0">
              <a:lnSpc>
                <a:spcPct val="100000"/>
              </a:lnSpc>
              <a:spcBef>
                <a:spcPts val="1400"/>
              </a:spcBef>
              <a:buNone/>
            </a:pPr>
            <a:r>
              <a:rPr lang="en-US" sz="2200" dirty="0" smtClean="0">
                <a:solidFill>
                  <a:schemeClr val="accent3">
                    <a:lumMod val="25000"/>
                  </a:schemeClr>
                </a:solidFill>
                <a:latin typeface="Abadi"/>
              </a:rPr>
              <a:t> - List booster versions with the maximum payload mass.</a:t>
            </a:r>
          </a:p>
          <a:p>
            <a:pPr marL="0" indent="0">
              <a:lnSpc>
                <a:spcPct val="100000"/>
              </a:lnSpc>
              <a:spcBef>
                <a:spcPts val="1400"/>
              </a:spcBef>
              <a:buNone/>
            </a:pPr>
            <a:r>
              <a:rPr lang="en-US" sz="2200" dirty="0" smtClean="0">
                <a:solidFill>
                  <a:schemeClr val="accent3">
                    <a:lumMod val="25000"/>
                  </a:schemeClr>
                </a:solidFill>
                <a:latin typeface="Abadi"/>
              </a:rPr>
              <a:t> - Rank landing outcomes between specified dates.</a:t>
            </a:r>
          </a:p>
          <a:p>
            <a:pPr marL="0" indent="0">
              <a:lnSpc>
                <a:spcPct val="100000"/>
              </a:lnSpc>
              <a:spcBef>
                <a:spcPts val="1400"/>
              </a:spcBef>
              <a:buNone/>
            </a:pPr>
            <a:r>
              <a:rPr lang="en-US" sz="2200" dirty="0" smtClean="0">
                <a:solidFill>
                  <a:schemeClr val="accent3">
                    <a:lumMod val="25000"/>
                  </a:schemeClr>
                </a:solidFill>
                <a:latin typeface="Abadi"/>
              </a:rPr>
              <a:t> - Calculate total payload mass carried by NASA (CRS) boosters.-</a:t>
            </a:r>
          </a:p>
          <a:p>
            <a:pPr marL="0" indent="0">
              <a:lnSpc>
                <a:spcPct val="100000"/>
              </a:lnSpc>
              <a:spcBef>
                <a:spcPts val="1400"/>
              </a:spcBef>
              <a:buNone/>
            </a:pPr>
            <a:r>
              <a:rPr lang="en-US" sz="2200" dirty="0" smtClean="0">
                <a:solidFill>
                  <a:schemeClr val="accent3">
                    <a:lumMod val="25000"/>
                  </a:schemeClr>
                </a:solidFill>
                <a:latin typeface="Abadi"/>
              </a:rPr>
              <a:t> - Retrieve </a:t>
            </a:r>
            <a:r>
              <a:rPr lang="en-US" sz="2200" dirty="0">
                <a:solidFill>
                  <a:schemeClr val="accent3">
                    <a:lumMod val="25000"/>
                  </a:schemeClr>
                </a:solidFill>
                <a:latin typeface="Abadi"/>
              </a:rPr>
              <a:t>records with specific criteria such as payload mass and </a:t>
            </a:r>
            <a:r>
              <a:rPr lang="en-US" sz="2200" dirty="0" smtClean="0">
                <a:solidFill>
                  <a:schemeClr val="accent3">
                    <a:lumMod val="25000"/>
                  </a:schemeClr>
                </a:solidFill>
                <a:latin typeface="Abadi"/>
              </a:rPr>
              <a:t>landing outcomes.</a:t>
            </a:r>
          </a:p>
          <a:p>
            <a:pPr>
              <a:lnSpc>
                <a:spcPct val="100000"/>
              </a:lnSpc>
              <a:spcBef>
                <a:spcPts val="1400"/>
              </a:spcBef>
            </a:pPr>
            <a:r>
              <a:rPr lang="en-US" sz="2200" dirty="0">
                <a:solidFill>
                  <a:schemeClr val="accent3">
                    <a:lumMod val="25000"/>
                  </a:schemeClr>
                </a:solidFill>
                <a:latin typeface="Abadi" panose="020B0604020104020204"/>
              </a:rPr>
              <a:t>https://github.com/natfili01/IBM_data-_project/blob/main/jupyter-labs-eda-sql-coursera_sqllite(2).ipynb</a:t>
            </a:r>
            <a:endParaRPr lang="en-US" dirty="0">
              <a:latin typeface="Abadi" panose="020B0604020104020204"/>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0000" lnSpcReduction="20000"/>
          </a:bodyPr>
          <a:lstStyle/>
          <a:p>
            <a:r>
              <a:rPr lang="en-US" sz="2900" dirty="0" smtClean="0">
                <a:latin typeface="Abadi" panose="020B0604020104020204"/>
              </a:rPr>
              <a:t>Mark </a:t>
            </a:r>
            <a:r>
              <a:rPr lang="en-US" sz="2900" dirty="0">
                <a:latin typeface="Abadi" panose="020B0604020104020204"/>
              </a:rPr>
              <a:t>all launch sites on a map.</a:t>
            </a:r>
          </a:p>
          <a:p>
            <a:r>
              <a:rPr lang="en-US" sz="2900" dirty="0" smtClean="0">
                <a:latin typeface="Abadi" panose="020B0604020104020204"/>
              </a:rPr>
              <a:t>Mark </a:t>
            </a:r>
            <a:r>
              <a:rPr lang="en-US" sz="2900" dirty="0">
                <a:latin typeface="Abadi" panose="020B0604020104020204"/>
              </a:rPr>
              <a:t>success/failed launches for each site on the map.</a:t>
            </a:r>
          </a:p>
          <a:p>
            <a:r>
              <a:rPr lang="en-US" sz="2900" dirty="0" smtClean="0">
                <a:latin typeface="Abadi" panose="020B0604020104020204"/>
              </a:rPr>
              <a:t>Calculate </a:t>
            </a:r>
            <a:r>
              <a:rPr lang="en-US" sz="2900" dirty="0">
                <a:latin typeface="Abadi" panose="020B0604020104020204"/>
              </a:rPr>
              <a:t>distances between launch site and proximities.</a:t>
            </a:r>
          </a:p>
          <a:p>
            <a:r>
              <a:rPr lang="en-US" sz="2900" dirty="0" smtClean="0">
                <a:latin typeface="Abadi" panose="020B0604020104020204"/>
              </a:rPr>
              <a:t>Interactive </a:t>
            </a:r>
            <a:r>
              <a:rPr lang="en-US" sz="2900" dirty="0">
                <a:latin typeface="Abadi" panose="020B0604020104020204"/>
              </a:rPr>
              <a:t>visual analytics using Folium enables deeper insights into launch site locations.</a:t>
            </a:r>
          </a:p>
          <a:p>
            <a:r>
              <a:rPr lang="en-US" sz="2900" dirty="0">
                <a:latin typeface="Abadi" panose="020B0604020104020204"/>
              </a:rPr>
              <a:t>Understanding geographical patterns aids in optimizing future launch site selection and operations.</a:t>
            </a:r>
          </a:p>
          <a:p>
            <a:r>
              <a:rPr lang="en-US" sz="2900" dirty="0">
                <a:latin typeface="Abadi" panose="020B0604020104020204"/>
              </a:rPr>
              <a:t>Importance of Coastal and Airport Proximity</a:t>
            </a:r>
          </a:p>
          <a:p>
            <a:r>
              <a:rPr lang="en-US" sz="2900" dirty="0">
                <a:latin typeface="Abadi" panose="020B0604020104020204"/>
              </a:rPr>
              <a:t>Coastline: Provides safety buffer for overwater launches, minimizing risks to populated areas.</a:t>
            </a:r>
          </a:p>
          <a:p>
            <a:r>
              <a:rPr lang="en-US" sz="2900" dirty="0">
                <a:latin typeface="Abadi" panose="020B0604020104020204"/>
              </a:rPr>
              <a:t>Airport: Considerations for airspace management and coordination to ensure safe launch operations.</a:t>
            </a:r>
          </a:p>
          <a:p>
            <a:pPr>
              <a:lnSpc>
                <a:spcPct val="100000"/>
              </a:lnSpc>
              <a:spcBef>
                <a:spcPts val="1400"/>
              </a:spcBef>
            </a:pPr>
            <a:r>
              <a:rPr lang="en-US" sz="2900" dirty="0">
                <a:solidFill>
                  <a:schemeClr val="accent3">
                    <a:lumMod val="25000"/>
                  </a:schemeClr>
                </a:solidFill>
                <a:latin typeface="Abadi" panose="020B0604020104020204"/>
              </a:rPr>
              <a:t>https://github.com/natfili01/IBM_data-_project/blob/main/lab_jupyter_launch_site_location(2).ipynb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1371"/>
            <a:ext cx="9745589" cy="5105840"/>
          </a:xfrm>
          <a:prstGeom prst="rect">
            <a:avLst/>
          </a:prstGeom>
        </p:spPr>
        <p:txBody>
          <a:bodyPr vert="horz" lIns="91440" tIns="45720" rIns="91440" bIns="45720" rtlCol="0" anchor="t">
            <a:noAutofit/>
          </a:bodyPr>
          <a:lstStyle/>
          <a:p>
            <a:r>
              <a:rPr lang="en-US" sz="1750" dirty="0">
                <a:latin typeface="Abadi" panose="020B0604020104020204"/>
              </a:rPr>
              <a:t>Plots Included:</a:t>
            </a:r>
          </a:p>
          <a:p>
            <a:r>
              <a:rPr lang="en-US" sz="1750" dirty="0">
                <a:latin typeface="Abadi" panose="020B0604020104020204"/>
              </a:rPr>
              <a:t>Success Pie Chart:</a:t>
            </a:r>
          </a:p>
          <a:p>
            <a:pPr lvl="1"/>
            <a:r>
              <a:rPr lang="en-US" sz="1750" dirty="0">
                <a:latin typeface="Abadi" panose="020B0604020104020204"/>
              </a:rPr>
              <a:t>This chart displays the proportion of successful launches at different launch sites or across all sites.</a:t>
            </a:r>
          </a:p>
          <a:p>
            <a:pPr lvl="1"/>
            <a:r>
              <a:rPr lang="en-US" sz="1750" dirty="0">
                <a:latin typeface="Abadi" panose="020B0604020104020204"/>
              </a:rPr>
              <a:t>Purpose: Provides an immediate visual representation of success rates, making it easy to compare the effectiveness of different launch sites in terms of mission success.</a:t>
            </a:r>
          </a:p>
          <a:p>
            <a:r>
              <a:rPr lang="en-US" sz="1750" dirty="0">
                <a:latin typeface="Abadi" panose="020B0604020104020204"/>
              </a:rPr>
              <a:t>Success-Payload Scatter Chart:</a:t>
            </a:r>
          </a:p>
          <a:p>
            <a:pPr lvl="1"/>
            <a:r>
              <a:rPr lang="en-US" sz="1750" dirty="0">
                <a:latin typeface="Abadi" panose="020B0604020104020204"/>
              </a:rPr>
              <a:t>A scatter plot correlating the payload mass with the success of launches for different booster versions.</a:t>
            </a:r>
          </a:p>
          <a:p>
            <a:pPr lvl="1"/>
            <a:r>
              <a:rPr lang="en-US" sz="1750" dirty="0">
                <a:latin typeface="Abadi" panose="020B0604020104020204"/>
              </a:rPr>
              <a:t>Purpose: Helps to analyze whether heavier payloads have a lower success rate and how different booster versions perform across various payload ranges.</a:t>
            </a:r>
          </a:p>
          <a:p>
            <a:r>
              <a:rPr lang="en-US" sz="1750" dirty="0">
                <a:latin typeface="Abadi" panose="020B0604020104020204"/>
              </a:rPr>
              <a:t>Reasons for These Choices:</a:t>
            </a:r>
          </a:p>
          <a:p>
            <a:r>
              <a:rPr lang="en-US" sz="1750" dirty="0">
                <a:latin typeface="Abadi" panose="020B0604020104020204"/>
              </a:rPr>
              <a:t>User </a:t>
            </a:r>
            <a:r>
              <a:rPr lang="en-US" sz="1750" dirty="0" smtClean="0">
                <a:latin typeface="Abadi" panose="020B0604020104020204"/>
              </a:rPr>
              <a:t>Engagement</a:t>
            </a:r>
            <a:endParaRPr lang="en-US" sz="1750" dirty="0">
              <a:latin typeface="Abadi" panose="020B0604020104020204"/>
            </a:endParaRPr>
          </a:p>
          <a:p>
            <a:r>
              <a:rPr lang="en-US" sz="1750" dirty="0" smtClean="0">
                <a:latin typeface="Abadi" panose="020B0604020104020204"/>
              </a:rPr>
              <a:t>Data Exploration</a:t>
            </a:r>
          </a:p>
          <a:p>
            <a:r>
              <a:rPr lang="en-US" sz="1750" dirty="0" smtClean="0">
                <a:latin typeface="Abadi" panose="020B0604020104020204"/>
              </a:rPr>
              <a:t>Visual </a:t>
            </a:r>
            <a:r>
              <a:rPr lang="en-US" sz="1750" dirty="0">
                <a:latin typeface="Abadi" panose="020B0604020104020204"/>
              </a:rPr>
              <a:t>Appeal and </a:t>
            </a:r>
            <a:r>
              <a:rPr lang="en-US" sz="1750" dirty="0" smtClean="0">
                <a:latin typeface="Abadi" panose="020B0604020104020204"/>
              </a:rPr>
              <a:t>Clarity</a:t>
            </a:r>
          </a:p>
          <a:p>
            <a:r>
              <a:rPr lang="en-US" sz="1750" dirty="0">
                <a:solidFill>
                  <a:schemeClr val="accent3">
                    <a:lumMod val="25000"/>
                  </a:schemeClr>
                </a:solidFill>
                <a:latin typeface="Abadi" panose="020B0604020104020204"/>
              </a:rPr>
              <a:t>https://github.com/natfili01/IBM_data-_project/blob/main/Dash.ipynb</a:t>
            </a:r>
            <a:endParaRPr lang="en-US" sz="1750" dirty="0">
              <a:latin typeface="Abadi" panose="020B060402010402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t>
            </a:r>
            <a:r>
              <a:rPr lang="en-US" sz="2200" dirty="0" smtClean="0">
                <a:solidFill>
                  <a:schemeClr val="accent3">
                    <a:lumMod val="25000"/>
                  </a:schemeClr>
                </a:solidFill>
                <a:latin typeface="Abadi" panose="020B0604020104020204" pitchFamily="34" charset="0"/>
              </a:rPr>
              <a:t>ollected </a:t>
            </a:r>
            <a:r>
              <a:rPr lang="en-US" sz="2200" dirty="0">
                <a:solidFill>
                  <a:schemeClr val="accent3">
                    <a:lumMod val="25000"/>
                  </a:schemeClr>
                </a:solidFill>
                <a:latin typeface="Abadi" panose="020B0604020104020204" pitchFamily="34" charset="0"/>
              </a:rPr>
              <a:t>and cleaned relevant data, then trained multiple classification models such as Decision Tree, SVM, KNN, and Logistic Regression</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After evaluating </a:t>
            </a:r>
            <a:r>
              <a:rPr lang="en-US" sz="2200" dirty="0" smtClean="0">
                <a:solidFill>
                  <a:schemeClr val="accent3">
                    <a:lumMod val="25000"/>
                  </a:schemeClr>
                </a:solidFill>
                <a:latin typeface="Abadi" panose="020B0604020104020204" pitchFamily="34" charset="0"/>
              </a:rPr>
              <a:t>ML </a:t>
            </a:r>
            <a:r>
              <a:rPr lang="en-US" sz="2200" dirty="0">
                <a:solidFill>
                  <a:schemeClr val="accent3">
                    <a:lumMod val="25000"/>
                  </a:schemeClr>
                </a:solidFill>
                <a:latin typeface="Abadi" panose="020B0604020104020204" pitchFamily="34" charset="0"/>
              </a:rPr>
              <a:t>performance through cross-validation and metrics like </a:t>
            </a:r>
            <a:r>
              <a:rPr lang="en-US" sz="2200" dirty="0" smtClean="0">
                <a:solidFill>
                  <a:schemeClr val="accent3">
                    <a:lumMod val="25000"/>
                  </a:schemeClr>
                </a:solidFill>
                <a:latin typeface="Abadi" panose="020B0604020104020204" pitchFamily="34" charset="0"/>
              </a:rPr>
              <a:t>accuracy, improved them by tuning </a:t>
            </a:r>
            <a:r>
              <a:rPr lang="en-US" sz="2200" dirty="0" err="1" smtClean="0">
                <a:solidFill>
                  <a:schemeClr val="accent3">
                    <a:lumMod val="25000"/>
                  </a:schemeClr>
                </a:solidFill>
                <a:latin typeface="Abadi" panose="020B0604020104020204" pitchFamily="34" charset="0"/>
              </a:rPr>
              <a:t>hyperparameters</a:t>
            </a:r>
            <a:r>
              <a:rPr lang="en-US" sz="2200" dirty="0" smtClean="0">
                <a:solidFill>
                  <a:schemeClr val="accent3">
                    <a:lumMod val="25000"/>
                  </a:schemeClr>
                </a:solidFill>
                <a:latin typeface="Abadi" panose="020B0604020104020204" pitchFamily="34" charset="0"/>
              </a:rPr>
              <a:t> and employing feature selection. </a:t>
            </a:r>
          </a:p>
          <a:p>
            <a:pPr>
              <a:lnSpc>
                <a:spcPct val="100000"/>
              </a:lnSpc>
              <a:spcBef>
                <a:spcPts val="1400"/>
              </a:spcBef>
            </a:pPr>
            <a:r>
              <a:rPr lang="en-US" sz="2200" dirty="0" smtClean="0">
                <a:solidFill>
                  <a:schemeClr val="accent3">
                    <a:lumMod val="25000"/>
                  </a:schemeClr>
                </a:solidFill>
                <a:latin typeface="Abadi" panose="020B0604020104020204" pitchFamily="34" charset="0"/>
              </a:rPr>
              <a:t>Finally, the </a:t>
            </a:r>
            <a:r>
              <a:rPr lang="en-US" sz="2200" dirty="0">
                <a:solidFill>
                  <a:schemeClr val="accent3">
                    <a:lumMod val="25000"/>
                  </a:schemeClr>
                </a:solidFill>
                <a:latin typeface="Abadi" panose="020B0604020104020204" pitchFamily="34" charset="0"/>
              </a:rPr>
              <a:t>model with the highest accuracy </a:t>
            </a:r>
            <a:r>
              <a:rPr lang="en-US" sz="2200" dirty="0" smtClean="0">
                <a:solidFill>
                  <a:schemeClr val="accent3">
                    <a:lumMod val="25000"/>
                  </a:schemeClr>
                </a:solidFill>
                <a:latin typeface="Abadi" panose="020B0604020104020204" pitchFamily="34" charset="0"/>
              </a:rPr>
              <a:t>was selected as </a:t>
            </a:r>
            <a:r>
              <a:rPr lang="en-US" sz="2200" dirty="0">
                <a:solidFill>
                  <a:schemeClr val="accent3">
                    <a:lumMod val="25000"/>
                  </a:schemeClr>
                </a:solidFill>
                <a:latin typeface="Abadi" panose="020B0604020104020204" pitchFamily="34" charset="0"/>
              </a:rPr>
              <a:t>the best performing model for </a:t>
            </a:r>
            <a:r>
              <a:rPr lang="en-US" sz="2200" dirty="0" smtClean="0">
                <a:solidFill>
                  <a:schemeClr val="accent3">
                    <a:lumMod val="25000"/>
                  </a:schemeClr>
                </a:solidFill>
                <a:latin typeface="Abadi" panose="020B0604020104020204" pitchFamily="34" charset="0"/>
              </a:rPr>
              <a:t>deployment.</a:t>
            </a:r>
          </a:p>
          <a:p>
            <a:pPr>
              <a:lnSpc>
                <a:spcPct val="100000"/>
              </a:lnSpc>
              <a:spcBef>
                <a:spcPts val="1400"/>
              </a:spcBef>
            </a:pP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://github.com/natfili01/IBM_data-_project/blob/main/SpaceX_Machine%20Learning%20Prediction_Part_5.backup(1).ipynb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3811588"/>
          </a:xfrm>
          <a:prstGeom prst="rect">
            <a:avLst/>
          </a:prstGeom>
        </p:spPr>
        <p:txBody>
          <a:bodyPr>
            <a:normAutofit/>
          </a:bodyPr>
          <a:lstStyle/>
          <a:p>
            <a:pPr>
              <a:lnSpc>
                <a:spcPct val="100000"/>
              </a:lnSpc>
              <a:spcBef>
                <a:spcPts val="1400"/>
              </a:spcBef>
            </a:pPr>
            <a:r>
              <a:rPr lang="en-US" sz="2000" dirty="0" smtClean="0">
                <a:latin typeface="Abadi" panose="020B0604020104020204"/>
              </a:rPr>
              <a:t>For </a:t>
            </a:r>
            <a:r>
              <a:rPr lang="en-US" sz="2000" dirty="0">
                <a:latin typeface="Abadi" panose="020B0604020104020204"/>
              </a:rPr>
              <a:t>CCAFS SLC </a:t>
            </a:r>
            <a:r>
              <a:rPr lang="en-US" sz="2000" dirty="0" smtClean="0">
                <a:latin typeface="Abadi" panose="020B0604020104020204"/>
              </a:rPr>
              <a:t>40 the </a:t>
            </a:r>
            <a:r>
              <a:rPr lang="en-US" sz="2000" dirty="0">
                <a:latin typeface="Abadi" panose="020B0604020104020204"/>
              </a:rPr>
              <a:t>pattern suggests that the likelihood of a successful landing has increased over time or as experience with more flights has been </a:t>
            </a:r>
            <a:r>
              <a:rPr lang="en-US" sz="2000" dirty="0" smtClean="0">
                <a:latin typeface="Abadi" panose="020B0604020104020204"/>
              </a:rPr>
              <a:t>gained. This </a:t>
            </a:r>
            <a:r>
              <a:rPr lang="en-US" sz="2000" dirty="0">
                <a:latin typeface="Abadi" panose="020B0604020104020204"/>
              </a:rPr>
              <a:t>trend might indicate an improvement in technology, operational procedures, or experience gained with each subsequent flight.</a:t>
            </a:r>
            <a:endParaRPr lang="en-US" sz="2000" dirty="0" smtClean="0">
              <a:latin typeface="Abadi" panose="020B0604020104020204"/>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16" y="4014689"/>
            <a:ext cx="10088589" cy="19325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1058195"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smtClean="0"/>
          </a:p>
          <a:p>
            <a:pPr>
              <a:lnSpc>
                <a:spcPct val="100000"/>
              </a:lnSpc>
              <a:spcBef>
                <a:spcPts val="1400"/>
              </a:spcBef>
            </a:pPr>
            <a:endParaRPr lang="en-US" sz="2400" dirty="0"/>
          </a:p>
          <a:p>
            <a:pPr>
              <a:lnSpc>
                <a:spcPct val="100000"/>
              </a:lnSpc>
              <a:spcBef>
                <a:spcPts val="1400"/>
              </a:spcBef>
            </a:pPr>
            <a:endParaRPr lang="en-US" sz="2400" dirty="0" smtClean="0"/>
          </a:p>
          <a:p>
            <a:pPr>
              <a:lnSpc>
                <a:spcPct val="100000"/>
              </a:lnSpc>
              <a:spcBef>
                <a:spcPts val="1400"/>
              </a:spcBef>
            </a:pPr>
            <a:r>
              <a:rPr lang="en-US" sz="2000" dirty="0" smtClean="0">
                <a:latin typeface="Abadi" panose="020B0604020104020204"/>
              </a:rPr>
              <a:t>From the VAFB-SLC </a:t>
            </a:r>
            <a:r>
              <a:rPr lang="en-US" sz="2000" dirty="0" err="1">
                <a:latin typeface="Abadi" panose="020B0604020104020204"/>
              </a:rPr>
              <a:t>launchsite</a:t>
            </a:r>
            <a:r>
              <a:rPr lang="en-US" sz="2000" dirty="0">
                <a:latin typeface="Abadi" panose="020B0604020104020204"/>
              </a:rPr>
              <a:t> there are no rockets launched for </a:t>
            </a:r>
            <a:r>
              <a:rPr lang="en-US" sz="2000" dirty="0" err="1">
                <a:latin typeface="Abadi" panose="020B0604020104020204"/>
              </a:rPr>
              <a:t>heavypayload</a:t>
            </a:r>
            <a:r>
              <a:rPr lang="en-US" sz="2000" dirty="0">
                <a:latin typeface="Abadi" panose="020B0604020104020204"/>
              </a:rPr>
              <a:t> mass(greater than 10000). The most </a:t>
            </a:r>
            <a:r>
              <a:rPr lang="en-US" sz="2000" dirty="0" err="1">
                <a:latin typeface="Abadi" panose="020B0604020104020204"/>
              </a:rPr>
              <a:t>succesful</a:t>
            </a:r>
            <a:r>
              <a:rPr lang="en-US" sz="2000" dirty="0">
                <a:latin typeface="Abadi" panose="020B0604020104020204"/>
              </a:rPr>
              <a:t> were launches form VAFB-SLC </a:t>
            </a:r>
            <a:r>
              <a:rPr lang="en-US" sz="2000" dirty="0" err="1">
                <a:latin typeface="Abadi" panose="020B0604020104020204"/>
              </a:rPr>
              <a:t>launchsite</a:t>
            </a:r>
            <a:r>
              <a:rPr lang="en-US" sz="2000" dirty="0">
                <a:latin typeface="Abadi" panose="020B0604020104020204"/>
              </a:rPr>
              <a:t> where payload mass wasn't greater that 10000.</a:t>
            </a:r>
            <a:endParaRPr lang="en-US" sz="2000" dirty="0">
              <a:solidFill>
                <a:schemeClr val="accent3">
                  <a:lumMod val="25000"/>
                </a:schemeClr>
              </a:solidFill>
              <a:latin typeface="Abadi" panose="020B0604020104020204"/>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1328738"/>
            <a:ext cx="4627306" cy="280308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67919"/>
            <a:ext cx="3932238" cy="45257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see that ES-L1, GEO, HEO, SSO, VLEO had the most success rate</a:t>
            </a:r>
            <a:r>
              <a:rPr lang="en-US"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54" y="1367919"/>
            <a:ext cx="3969947" cy="243716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70610"/>
            <a:ext cx="9701344" cy="1045231"/>
          </a:xfrm>
          <a:prstGeom prst="rect">
            <a:avLst/>
          </a:prstGeom>
        </p:spPr>
        <p:txBody>
          <a:bodyPr>
            <a:normAutofit/>
          </a:bodyPr>
          <a:lstStyle/>
          <a:p>
            <a:pPr>
              <a:lnSpc>
                <a:spcPct val="100000"/>
              </a:lnSpc>
              <a:spcBef>
                <a:spcPts val="1400"/>
              </a:spcBef>
            </a:pPr>
            <a:r>
              <a:rPr lang="en-GB" sz="2200" dirty="0" smtClean="0">
                <a:solidFill>
                  <a:schemeClr val="accent3">
                    <a:lumMod val="25000"/>
                  </a:schemeClr>
                </a:solidFill>
                <a:latin typeface="Abadi" panose="020B0604020104020204" pitchFamily="34" charset="0"/>
              </a:rPr>
              <a:t>The plot doesn’t show any relations between flight number and orbit type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86" y="2146938"/>
            <a:ext cx="9448786" cy="189115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23206"/>
            <a:ext cx="3932238" cy="3811588"/>
          </a:xfrm>
          <a:prstGeom prst="rect">
            <a:avLst/>
          </a:prstGeom>
        </p:spPr>
        <p:txBody>
          <a:bodyPr>
            <a:normAutofit/>
          </a:bodyPr>
          <a:lstStyle/>
          <a:p>
            <a:pPr>
              <a:lnSpc>
                <a:spcPct val="100000"/>
              </a:lnSpc>
              <a:spcBef>
                <a:spcPts val="1400"/>
              </a:spcBef>
            </a:pPr>
            <a:r>
              <a:rPr lang="en-GB" sz="2200" dirty="0" smtClean="0">
                <a:solidFill>
                  <a:schemeClr val="accent3">
                    <a:lumMod val="25000"/>
                  </a:schemeClr>
                </a:solidFill>
                <a:latin typeface="Abadi" panose="020B0604020104020204" pitchFamily="34" charset="0"/>
              </a:rPr>
              <a:t>With heavy payload the most successful site in ISS, then LEO and Polar.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9632" y="1304925"/>
            <a:ext cx="6753225" cy="42481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048" y="1742584"/>
            <a:ext cx="5255448" cy="362810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221" y="2459806"/>
            <a:ext cx="5173590" cy="243665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a:t>
            </a:r>
            <a:r>
              <a:rPr lang="en-US" sz="2200" dirty="0" smtClean="0">
                <a:solidFill>
                  <a:schemeClr val="accent3">
                    <a:lumMod val="25000"/>
                  </a:schemeClr>
                </a:solidFill>
                <a:latin typeface="Abadi" panose="020B0604020104020204" pitchFamily="34" charset="0"/>
              </a:rPr>
              <a:t>ey </a:t>
            </a:r>
            <a:r>
              <a:rPr lang="en-US" sz="2200" dirty="0">
                <a:solidFill>
                  <a:schemeClr val="accent3">
                    <a:lumMod val="25000"/>
                  </a:schemeClr>
                </a:solidFill>
                <a:latin typeface="Abadi" panose="020B0604020104020204" pitchFamily="34" charset="0"/>
              </a:rPr>
              <a:t>word DISTINCT </a:t>
            </a:r>
            <a:r>
              <a:rPr lang="en-US" sz="2200" dirty="0" smtClean="0">
                <a:solidFill>
                  <a:schemeClr val="accent3">
                    <a:lumMod val="25000"/>
                  </a:schemeClr>
                </a:solidFill>
                <a:latin typeface="Abadi" panose="020B0604020104020204" pitchFamily="34" charset="0"/>
              </a:rPr>
              <a:t>used to </a:t>
            </a:r>
            <a:r>
              <a:rPr lang="en-US" sz="2200" dirty="0">
                <a:solidFill>
                  <a:schemeClr val="accent3">
                    <a:lumMod val="25000"/>
                  </a:schemeClr>
                </a:solidFill>
                <a:latin typeface="Abadi" panose="020B0604020104020204" pitchFamily="34" charset="0"/>
              </a:rPr>
              <a:t>show only unique launch sites from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639068"/>
            <a:ext cx="5482941" cy="29919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he </a:t>
            </a:r>
            <a:r>
              <a:rPr lang="en-US" sz="2200" dirty="0">
                <a:solidFill>
                  <a:schemeClr val="accent3">
                    <a:lumMod val="25000"/>
                  </a:schemeClr>
                </a:solidFill>
                <a:latin typeface="Abadi" panose="020B0604020104020204" pitchFamily="34" charset="0"/>
              </a:rPr>
              <a:t>query </a:t>
            </a:r>
            <a:r>
              <a:rPr lang="en-US" sz="2200" dirty="0" smtClean="0">
                <a:solidFill>
                  <a:schemeClr val="accent3">
                    <a:lumMod val="25000"/>
                  </a:schemeClr>
                </a:solidFill>
                <a:latin typeface="Abadi" panose="020B0604020104020204" pitchFamily="34" charset="0"/>
              </a:rPr>
              <a:t>below used </a:t>
            </a:r>
            <a:r>
              <a:rPr lang="en-US" sz="2200" dirty="0">
                <a:solidFill>
                  <a:schemeClr val="accent3">
                    <a:lumMod val="25000"/>
                  </a:schemeClr>
                </a:solidFill>
                <a:latin typeface="Abadi" panose="020B0604020104020204" pitchFamily="34" charset="0"/>
              </a:rPr>
              <a:t>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11" y="3868686"/>
            <a:ext cx="9459891" cy="201592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35394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he </a:t>
            </a:r>
            <a:r>
              <a:rPr lang="en-US" sz="2200" dirty="0">
                <a:solidFill>
                  <a:schemeClr val="accent3">
                    <a:lumMod val="25000"/>
                  </a:schemeClr>
                </a:solidFill>
                <a:latin typeface="Abadi" panose="020B0604020104020204" pitchFamily="34" charset="0"/>
              </a:rPr>
              <a:t>total payload carried by boosters from NASA </a:t>
            </a:r>
            <a:r>
              <a:rPr lang="en-US" sz="2200" dirty="0" smtClean="0">
                <a:solidFill>
                  <a:schemeClr val="accent3">
                    <a:lumMod val="25000"/>
                  </a:schemeClr>
                </a:solidFill>
                <a:latin typeface="Abadi" panose="020B0604020104020204" pitchFamily="34" charset="0"/>
              </a:rPr>
              <a:t>is 45596. It was calculated </a:t>
            </a:r>
            <a:r>
              <a:rPr lang="en-US" sz="2200" dirty="0">
                <a:solidFill>
                  <a:schemeClr val="accent3">
                    <a:lumMod val="25000"/>
                  </a:schemeClr>
                </a:solidFill>
                <a:latin typeface="Abadi" panose="020B0604020104020204" pitchFamily="34" charset="0"/>
              </a:rPr>
              <a:t>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175" y="3605673"/>
            <a:ext cx="8421014" cy="16819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000" dirty="0" smtClean="0">
                <a:latin typeface="Abadi" panose="020B0604020104020204"/>
              </a:rPr>
              <a:t>Average </a:t>
            </a:r>
            <a:r>
              <a:rPr lang="en-US" sz="2000" dirty="0">
                <a:latin typeface="Abadi" panose="020B0604020104020204"/>
              </a:rPr>
              <a:t>payload mass carried by booster version F9 </a:t>
            </a:r>
            <a:r>
              <a:rPr lang="en-US" sz="2000" dirty="0" smtClean="0">
                <a:latin typeface="Abadi" panose="020B0604020104020204"/>
              </a:rPr>
              <a:t>v1.1 is 2928.4</a:t>
            </a:r>
            <a:endParaRPr lang="en-US" sz="2000" dirty="0">
              <a:latin typeface="Abadi" panose="020B0604020104020204"/>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891" y="3204241"/>
            <a:ext cx="7258050" cy="13049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000" dirty="0" smtClean="0">
                <a:latin typeface="Abadi" panose="020B0604020104020204"/>
              </a:rPr>
              <a:t>Using the query below we calculated when the </a:t>
            </a:r>
            <a:r>
              <a:rPr lang="en-US" sz="2000" dirty="0">
                <a:latin typeface="Abadi" panose="020B0604020104020204"/>
              </a:rPr>
              <a:t>first </a:t>
            </a:r>
            <a:r>
              <a:rPr lang="en-US" sz="2000" dirty="0" smtClean="0">
                <a:latin typeface="Abadi" panose="020B0604020104020204"/>
              </a:rPr>
              <a:t>successful </a:t>
            </a:r>
            <a:r>
              <a:rPr lang="en-US" sz="2000" dirty="0">
                <a:latin typeface="Abadi" panose="020B0604020104020204"/>
              </a:rPr>
              <a:t>landing outcome in ground pad was </a:t>
            </a:r>
            <a:r>
              <a:rPr lang="en-US" sz="2000" dirty="0" smtClean="0">
                <a:latin typeface="Abadi" panose="020B0604020104020204"/>
              </a:rPr>
              <a:t>achieved.</a:t>
            </a:r>
            <a:endParaRPr lang="en-US" sz="2000" dirty="0">
              <a:latin typeface="Abadi" panose="020B060402010402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983" y="2844718"/>
            <a:ext cx="7559759" cy="159454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123564" cy="4351338"/>
          </a:xfrm>
          <a:prstGeom prst="rect">
            <a:avLst/>
          </a:prstGeom>
        </p:spPr>
        <p:txBody>
          <a:bodyPr lIns="91440" tIns="45720" rIns="91440" bIns="45720" anchor="t">
            <a:normAutofit/>
          </a:bodyPr>
          <a:lstStyle/>
          <a:p>
            <a:r>
              <a:rPr lang="en-US" sz="2000" dirty="0" smtClean="0">
                <a:latin typeface="Abadi" panose="020B0604020104020204"/>
              </a:rPr>
              <a:t>The </a:t>
            </a:r>
            <a:r>
              <a:rPr lang="en-US" sz="2000" dirty="0">
                <a:latin typeface="Abadi" panose="020B0604020104020204"/>
              </a:rPr>
              <a:t>names of the boosters which have success in drone ship and have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964" y="1500188"/>
            <a:ext cx="7559647" cy="452538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1097"/>
            <a:ext cx="7270697" cy="5026113"/>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a:p>
            <a:r>
              <a:rPr lang="en-US" sz="2600" dirty="0">
                <a:latin typeface="Abadi" panose="020B0604020104020204"/>
              </a:rPr>
              <a:t>Summary of methodologies</a:t>
            </a:r>
          </a:p>
          <a:p>
            <a:pPr marL="0" indent="0">
              <a:buNone/>
            </a:pPr>
            <a:r>
              <a:rPr lang="en-US" sz="2600" dirty="0" smtClean="0">
                <a:latin typeface="Abadi" panose="020B0604020104020204"/>
              </a:rPr>
              <a:t>  -</a:t>
            </a:r>
            <a:r>
              <a:rPr lang="en-US" sz="2600" dirty="0">
                <a:latin typeface="Abadi" panose="020B0604020104020204"/>
              </a:rPr>
              <a:t>Data Collection through API</a:t>
            </a:r>
          </a:p>
          <a:p>
            <a:pPr marL="0" indent="0">
              <a:buNone/>
            </a:pPr>
            <a:r>
              <a:rPr lang="en-US" sz="2600" dirty="0" smtClean="0">
                <a:latin typeface="Abadi" panose="020B0604020104020204"/>
              </a:rPr>
              <a:t>  -</a:t>
            </a:r>
            <a:r>
              <a:rPr lang="en-US" sz="2600" dirty="0">
                <a:latin typeface="Abadi" panose="020B0604020104020204"/>
              </a:rPr>
              <a:t>Data Collection with Web Scraping</a:t>
            </a:r>
          </a:p>
          <a:p>
            <a:pPr marL="0" indent="0">
              <a:buNone/>
            </a:pPr>
            <a:r>
              <a:rPr lang="en-US" sz="2600" dirty="0" smtClean="0">
                <a:latin typeface="Abadi" panose="020B0604020104020204"/>
              </a:rPr>
              <a:t>  -</a:t>
            </a:r>
            <a:r>
              <a:rPr lang="en-US" sz="2600" dirty="0">
                <a:latin typeface="Abadi" panose="020B0604020104020204"/>
              </a:rPr>
              <a:t>Data Wrangling</a:t>
            </a:r>
          </a:p>
          <a:p>
            <a:pPr marL="0" indent="0">
              <a:buNone/>
            </a:pPr>
            <a:r>
              <a:rPr lang="en-US" sz="2600" dirty="0" smtClean="0">
                <a:latin typeface="Abadi" panose="020B0604020104020204"/>
              </a:rPr>
              <a:t>  -</a:t>
            </a:r>
            <a:r>
              <a:rPr lang="en-US" sz="2600" dirty="0">
                <a:latin typeface="Abadi" panose="020B0604020104020204"/>
              </a:rPr>
              <a:t>Exploratory Data Analysis with SQL</a:t>
            </a:r>
          </a:p>
          <a:p>
            <a:pPr marL="0" indent="0">
              <a:buNone/>
            </a:pPr>
            <a:r>
              <a:rPr lang="en-US" sz="2600" dirty="0" smtClean="0">
                <a:latin typeface="Abadi" panose="020B0604020104020204"/>
              </a:rPr>
              <a:t>  -</a:t>
            </a:r>
            <a:r>
              <a:rPr lang="en-US" sz="2600" dirty="0">
                <a:latin typeface="Abadi" panose="020B0604020104020204"/>
              </a:rPr>
              <a:t>Exploratory Data Analysis with Data Visualization</a:t>
            </a:r>
          </a:p>
          <a:p>
            <a:pPr marL="0" indent="0">
              <a:buNone/>
            </a:pPr>
            <a:r>
              <a:rPr lang="en-US" sz="2600" dirty="0" smtClean="0">
                <a:latin typeface="Abadi" panose="020B0604020104020204"/>
              </a:rPr>
              <a:t>  -</a:t>
            </a:r>
            <a:r>
              <a:rPr lang="en-US" sz="2600" dirty="0">
                <a:latin typeface="Abadi" panose="020B0604020104020204"/>
              </a:rPr>
              <a:t>Interactive Visual Analytics with Folium</a:t>
            </a:r>
          </a:p>
          <a:p>
            <a:pPr marL="0" indent="0">
              <a:buNone/>
            </a:pPr>
            <a:r>
              <a:rPr lang="en-US" sz="2600" dirty="0" smtClean="0">
                <a:latin typeface="Abadi" panose="020B0604020104020204"/>
              </a:rPr>
              <a:t>  -</a:t>
            </a:r>
            <a:r>
              <a:rPr lang="en-US" sz="2600" dirty="0">
                <a:latin typeface="Abadi" panose="020B0604020104020204"/>
              </a:rPr>
              <a:t>Machine Learning Prediction</a:t>
            </a:r>
          </a:p>
          <a:p>
            <a:pPr marL="0" indent="0">
              <a:buNone/>
            </a:pPr>
            <a:r>
              <a:rPr lang="en-US" sz="2600" dirty="0">
                <a:latin typeface="Abadi" panose="020B0604020104020204"/>
              </a:rPr>
              <a:t>•Summary of all </a:t>
            </a:r>
            <a:r>
              <a:rPr lang="en-US" sz="2600" dirty="0" smtClean="0">
                <a:latin typeface="Abadi" panose="020B0604020104020204"/>
              </a:rPr>
              <a:t>results</a:t>
            </a:r>
          </a:p>
          <a:p>
            <a:pPr marL="0" indent="0">
              <a:buNone/>
            </a:pPr>
            <a:r>
              <a:rPr lang="en-US" sz="2600" dirty="0" smtClean="0">
                <a:latin typeface="Abadi" panose="020B0604020104020204"/>
              </a:rPr>
              <a:t> -Exploratory Data Analysis result</a:t>
            </a:r>
          </a:p>
          <a:p>
            <a:pPr marL="0" indent="0">
              <a:buNone/>
            </a:pPr>
            <a:r>
              <a:rPr lang="en-US" sz="2600" dirty="0" smtClean="0">
                <a:latin typeface="Abadi" panose="020B0604020104020204"/>
              </a:rPr>
              <a:t> -Interactive analytics in screenshots</a:t>
            </a:r>
          </a:p>
          <a:p>
            <a:pPr marL="0" indent="0">
              <a:buNone/>
            </a:pPr>
            <a:r>
              <a:rPr lang="en-US" sz="2600" dirty="0" smtClean="0">
                <a:latin typeface="Abadi" panose="020B0604020104020204"/>
              </a:rPr>
              <a:t> -</a:t>
            </a:r>
            <a:r>
              <a:rPr lang="en-US" sz="2600" dirty="0">
                <a:latin typeface="Abadi" panose="020B0604020104020204"/>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000" dirty="0" smtClean="0">
                <a:latin typeface="Abadi" panose="020B0604020104020204"/>
              </a:rPr>
              <a:t>The </a:t>
            </a:r>
            <a:r>
              <a:rPr lang="en-US" sz="2000" dirty="0">
                <a:latin typeface="Abadi" panose="020B0604020104020204"/>
              </a:rPr>
              <a:t>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93" y="2480311"/>
            <a:ext cx="7593979" cy="268162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52364" cy="4351338"/>
          </a:xfrm>
          <a:prstGeom prst="rect">
            <a:avLst/>
          </a:prstGeom>
        </p:spPr>
        <p:txBody>
          <a:bodyPr>
            <a:normAutofit/>
          </a:bodyPr>
          <a:lstStyle/>
          <a:p>
            <a:r>
              <a:rPr lang="en-US" sz="2000" dirty="0" smtClean="0">
                <a:latin typeface="Abadi" panose="020B0604020104020204"/>
              </a:rPr>
              <a:t>The </a:t>
            </a:r>
            <a:r>
              <a:rPr lang="en-US" sz="2000" dirty="0">
                <a:latin typeface="Abadi" panose="020B0604020104020204"/>
              </a:rPr>
              <a:t>names of the </a:t>
            </a:r>
            <a:r>
              <a:rPr lang="en-US" sz="2000" dirty="0" smtClean="0">
                <a:latin typeface="Abadi" panose="020B0604020104020204"/>
              </a:rPr>
              <a:t>booster versions </a:t>
            </a:r>
            <a:r>
              <a:rPr lang="en-US" sz="2000" dirty="0">
                <a:latin typeface="Abadi" panose="020B0604020104020204"/>
              </a:rPr>
              <a:t>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6797" y="1575377"/>
            <a:ext cx="5695950" cy="43910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000" dirty="0" smtClean="0">
                <a:latin typeface="Abadi" panose="020B0604020104020204"/>
              </a:rPr>
              <a:t>This </a:t>
            </a:r>
            <a:r>
              <a:rPr lang="en-US" sz="2000" dirty="0">
                <a:latin typeface="Abadi" panose="020B0604020104020204"/>
              </a:rPr>
              <a:t>records </a:t>
            </a:r>
            <a:r>
              <a:rPr lang="en-US" sz="2000" dirty="0" smtClean="0">
                <a:latin typeface="Abadi" panose="020B0604020104020204"/>
              </a:rPr>
              <a:t>displays </a:t>
            </a:r>
            <a:r>
              <a:rPr lang="en-US" sz="2000" dirty="0">
                <a:latin typeface="Abadi" panose="020B0604020104020204"/>
              </a:rPr>
              <a:t>the month names, failure </a:t>
            </a:r>
            <a:r>
              <a:rPr lang="en-US" sz="2000" dirty="0" err="1">
                <a:latin typeface="Abadi" panose="020B0604020104020204"/>
              </a:rPr>
              <a:t>landing_outcomes</a:t>
            </a:r>
            <a:r>
              <a:rPr lang="en-US" sz="2000" dirty="0">
                <a:latin typeface="Abadi" panose="020B0604020104020204"/>
              </a:rPr>
              <a:t> in drone ship ,booster versions, </a:t>
            </a:r>
            <a:r>
              <a:rPr lang="en-US" sz="2000" dirty="0" err="1">
                <a:latin typeface="Abadi" panose="020B0604020104020204"/>
              </a:rPr>
              <a:t>launch_site</a:t>
            </a:r>
            <a:r>
              <a:rPr lang="en-US" sz="2000" dirty="0">
                <a:latin typeface="Abadi" panose="020B0604020104020204"/>
              </a:rPr>
              <a:t> for the months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65" y="3620411"/>
            <a:ext cx="9486478" cy="135746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2" name="Объект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35409" y="1785143"/>
            <a:ext cx="9745662" cy="3632431"/>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All launch sites global map markers</a:t>
            </a:r>
            <a:endParaRPr lang="en-US" dirty="0">
              <a:solidFill>
                <a:srgbClr val="0B49CB"/>
              </a:solidFill>
              <a:latin typeface="Abadi"/>
            </a:endParaRPr>
          </a:p>
        </p:txBody>
      </p:sp>
      <p:sp>
        <p:nvSpPr>
          <p:cNvPr id="9" name="Rectangle 3"/>
          <p:cNvSpPr>
            <a:spLocks noChangeArrowheads="1"/>
          </p:cNvSpPr>
          <p:nvPr/>
        </p:nvSpPr>
        <p:spPr bwMode="auto">
          <a:xfrm>
            <a:off x="1072353" y="5264685"/>
            <a:ext cx="991091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smtClean="0">
                <a:ln>
                  <a:noFill/>
                </a:ln>
                <a:solidFill>
                  <a:schemeClr val="tx1"/>
                </a:solidFill>
                <a:effectLst/>
                <a:latin typeface="Abadi" panose="020B0604020104020204"/>
              </a:rPr>
              <a:t>The map showing </a:t>
            </a:r>
            <a:r>
              <a:rPr kumimoji="0" lang="en-US" altLang="en-US" sz="2000" b="0" i="0" u="none" strike="noStrike" cap="none" normalizeH="0" baseline="0" dirty="0" err="1" smtClean="0">
                <a:ln>
                  <a:noFill/>
                </a:ln>
                <a:solidFill>
                  <a:schemeClr val="tx1"/>
                </a:solidFill>
                <a:effectLst/>
                <a:latin typeface="Abadi" panose="020B0604020104020204"/>
              </a:rPr>
              <a:t>SpaceX</a:t>
            </a:r>
            <a:r>
              <a:rPr kumimoji="0" lang="en-US" altLang="en-US" sz="2000" b="0" i="0" u="none" strike="noStrike" cap="none" normalizeH="0" baseline="0" dirty="0" smtClean="0">
                <a:ln>
                  <a:noFill/>
                </a:ln>
                <a:solidFill>
                  <a:schemeClr val="tx1"/>
                </a:solidFill>
                <a:effectLst/>
                <a:latin typeface="Abadi" panose="020B0604020104020204"/>
              </a:rPr>
              <a:t> launch sites with a popup label showing its name.</a:t>
            </a:r>
          </a:p>
        </p:txBody>
      </p:sp>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3365" y="1335572"/>
            <a:ext cx="7477432" cy="366750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056" y="1345863"/>
            <a:ext cx="6060214" cy="1248747"/>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056" y="4311074"/>
            <a:ext cx="6064246" cy="1714499"/>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762" y="4382581"/>
            <a:ext cx="1935801" cy="1642991"/>
          </a:xfrm>
          <a:prstGeom prst="rect">
            <a:avLst/>
          </a:prstGeom>
        </p:spPr>
      </p:pic>
      <p:pic>
        <p:nvPicPr>
          <p:cNvPr id="12" name="Рисунок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7405" y="1345864"/>
            <a:ext cx="1125305" cy="1271378"/>
          </a:xfrm>
          <a:prstGeom prst="rect">
            <a:avLst/>
          </a:prstGeom>
        </p:spPr>
      </p:pic>
      <p:pic>
        <p:nvPicPr>
          <p:cNvPr id="13" name="Рисунок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8302" y="1345863"/>
            <a:ext cx="1579103" cy="1248747"/>
          </a:xfrm>
          <a:prstGeom prst="rect">
            <a:avLst/>
          </a:prstGeom>
        </p:spPr>
      </p:pic>
      <p:sp>
        <p:nvSpPr>
          <p:cNvPr id="14" name="TextBox 13"/>
          <p:cNvSpPr txBox="1"/>
          <p:nvPr/>
        </p:nvSpPr>
        <p:spPr>
          <a:xfrm>
            <a:off x="744056" y="2934928"/>
            <a:ext cx="5262079" cy="707886"/>
          </a:xfrm>
          <a:prstGeom prst="rect">
            <a:avLst/>
          </a:prstGeom>
          <a:noFill/>
        </p:spPr>
        <p:txBody>
          <a:bodyPr wrap="square" rtlCol="0">
            <a:spAutoFit/>
          </a:bodyPr>
          <a:lstStyle/>
          <a:p>
            <a:r>
              <a:rPr lang="en-GB" sz="2000" dirty="0">
                <a:latin typeface="Abadi" panose="020B0604020104020204"/>
              </a:rPr>
              <a:t>Green Markers shows successful landing </a:t>
            </a:r>
          </a:p>
          <a:p>
            <a:r>
              <a:rPr lang="en-GB" sz="2000" dirty="0">
                <a:latin typeface="Abadi" panose="020B0604020104020204"/>
              </a:rPr>
              <a:t>Red Markers shows failed landing</a:t>
            </a:r>
            <a:endParaRPr lang="en-US" sz="2000" dirty="0">
              <a:latin typeface="Abadi" panose="020B0604020104020204"/>
            </a:endParaRPr>
          </a:p>
        </p:txBody>
      </p:sp>
      <p:sp>
        <p:nvSpPr>
          <p:cNvPr id="15" name="TextBox 14"/>
          <p:cNvSpPr txBox="1"/>
          <p:nvPr/>
        </p:nvSpPr>
        <p:spPr>
          <a:xfrm>
            <a:off x="9689690" y="1637071"/>
            <a:ext cx="2046458" cy="707886"/>
          </a:xfrm>
          <a:prstGeom prst="rect">
            <a:avLst/>
          </a:prstGeom>
          <a:noFill/>
        </p:spPr>
        <p:txBody>
          <a:bodyPr wrap="square" rtlCol="0">
            <a:spAutoFit/>
          </a:bodyPr>
          <a:lstStyle/>
          <a:p>
            <a:r>
              <a:rPr lang="en-GB" sz="2000" dirty="0" smtClean="0">
                <a:latin typeface="Abadi" panose="020B0604020104020204"/>
              </a:rPr>
              <a:t>Florida Launch Sites</a:t>
            </a:r>
            <a:endParaRPr lang="en-US" sz="2000" dirty="0">
              <a:latin typeface="Abadi" panose="020B0604020104020204"/>
            </a:endParaRPr>
          </a:p>
        </p:txBody>
      </p:sp>
      <p:sp>
        <p:nvSpPr>
          <p:cNvPr id="16" name="TextBox 15"/>
          <p:cNvSpPr txBox="1"/>
          <p:nvPr/>
        </p:nvSpPr>
        <p:spPr>
          <a:xfrm>
            <a:off x="9442892" y="5045402"/>
            <a:ext cx="2823209" cy="400110"/>
          </a:xfrm>
          <a:prstGeom prst="rect">
            <a:avLst/>
          </a:prstGeom>
          <a:noFill/>
        </p:spPr>
        <p:txBody>
          <a:bodyPr wrap="none" rtlCol="0">
            <a:spAutoFit/>
          </a:bodyPr>
          <a:lstStyle/>
          <a:p>
            <a:r>
              <a:rPr lang="en-GB" sz="2000" dirty="0">
                <a:latin typeface="Abadi" panose="020B0604020104020204"/>
              </a:rPr>
              <a:t>California Launch Sites</a:t>
            </a:r>
            <a:endParaRPr lang="en-US" sz="2000" dirty="0">
              <a:latin typeface="Abadi" panose="020B0604020104020204"/>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7427" y="4047287"/>
            <a:ext cx="5154689" cy="1978286"/>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7537" y="1390077"/>
            <a:ext cx="1824879" cy="2557950"/>
          </a:xfrm>
          <a:prstGeom prst="rect">
            <a:avLst/>
          </a:prstGeom>
        </p:spPr>
      </p:pic>
      <p:sp>
        <p:nvSpPr>
          <p:cNvPr id="7" name="TextBox 6"/>
          <p:cNvSpPr txBox="1"/>
          <p:nvPr/>
        </p:nvSpPr>
        <p:spPr>
          <a:xfrm>
            <a:off x="914400" y="1828800"/>
            <a:ext cx="7123471" cy="984885"/>
          </a:xfrm>
          <a:prstGeom prst="rect">
            <a:avLst/>
          </a:prstGeom>
          <a:noFill/>
        </p:spPr>
        <p:txBody>
          <a:bodyPr wrap="square" rtlCol="0">
            <a:spAutoFit/>
          </a:bodyPr>
          <a:lstStyle/>
          <a:p>
            <a:r>
              <a:rPr lang="en-GB" sz="2000" dirty="0">
                <a:latin typeface="Abadi" panose="020B0604020104020204"/>
              </a:rPr>
              <a:t>These graphs shows the distance to the closest airports. This knowledge crucial for the launch sites</a:t>
            </a:r>
          </a:p>
          <a:p>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Объект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54980" y="2964400"/>
            <a:ext cx="9745662" cy="3061173"/>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
        <p:nvSpPr>
          <p:cNvPr id="4" name="TextBox 3"/>
          <p:cNvSpPr txBox="1"/>
          <p:nvPr/>
        </p:nvSpPr>
        <p:spPr>
          <a:xfrm>
            <a:off x="873249" y="1617206"/>
            <a:ext cx="10412362" cy="984885"/>
          </a:xfrm>
          <a:prstGeom prst="rect">
            <a:avLst/>
          </a:prstGeom>
          <a:noFill/>
        </p:spPr>
        <p:txBody>
          <a:bodyPr wrap="square" rtlCol="0">
            <a:spAutoFit/>
          </a:bodyPr>
          <a:lstStyle/>
          <a:p>
            <a:r>
              <a:rPr lang="en-GB" sz="2000" dirty="0">
                <a:latin typeface="Abadi" panose="020B0604020104020204"/>
              </a:rPr>
              <a:t>This chart shows that KSC LC-39A had the most successful launches and CCAPS SLC-40 the least successful</a:t>
            </a:r>
            <a:r>
              <a:rPr lang="en-GB" dirty="0" smtClean="0"/>
              <a:t>.</a:t>
            </a:r>
          </a:p>
          <a:p>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297858"/>
            <a:ext cx="9982500" cy="532416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smtClean="0">
                <a:latin typeface="Abadi" panose="020B0604020104020204"/>
              </a:rPr>
              <a:t>Project </a:t>
            </a:r>
            <a:r>
              <a:rPr lang="en-US" sz="2400" dirty="0">
                <a:latin typeface="Abadi" panose="020B0604020104020204"/>
              </a:rPr>
              <a:t>background and context</a:t>
            </a:r>
          </a:p>
          <a:p>
            <a:r>
              <a:rPr lang="en-US" sz="2400" dirty="0" err="1">
                <a:latin typeface="Abadi" panose="020B0604020104020204"/>
              </a:rPr>
              <a:t>SpaceX</a:t>
            </a:r>
            <a:r>
              <a:rPr lang="en-US" sz="2400" dirty="0">
                <a:latin typeface="Abadi" panose="020B0604020104020204"/>
              </a:rPr>
              <a:t> advertises Falcon 9 rocket launches on its website with a cost of 62 million dollars; other providers cost upward of 165 million dollars each, much of the savings is because </a:t>
            </a:r>
            <a:r>
              <a:rPr lang="en-US" sz="2400" dirty="0" err="1">
                <a:latin typeface="Abadi" panose="020B0604020104020204"/>
              </a:rPr>
              <a:t>SpaceX</a:t>
            </a:r>
            <a:r>
              <a:rPr lang="en-US" sz="2400" dirty="0">
                <a:latin typeface="Abadi" panose="020B0604020104020204"/>
              </a:rPr>
              <a:t> can reuse the first stage. Therefore if we can determine if the first stage will land, we can determine the cost of a launch. This information can be used if an alternate company wants to bid against </a:t>
            </a:r>
            <a:r>
              <a:rPr lang="en-US" sz="2400" dirty="0" err="1">
                <a:latin typeface="Abadi" panose="020B0604020104020204"/>
              </a:rPr>
              <a:t>SpaceX</a:t>
            </a:r>
            <a:r>
              <a:rPr lang="en-US" sz="2400" dirty="0">
                <a:latin typeface="Abadi" panose="020B0604020104020204"/>
              </a:rPr>
              <a:t> for a rocket launch. In this lab, you will collect and make sure the data is in the correct format from an API. The following is an example of a successful and launch.</a:t>
            </a:r>
          </a:p>
          <a:p>
            <a:pPr marL="0" indent="0">
              <a:buNone/>
            </a:pPr>
            <a:r>
              <a:rPr lang="en-US" sz="2400" dirty="0" smtClean="0">
                <a:latin typeface="Abadi" panose="020B0604020104020204"/>
              </a:rPr>
              <a:t>•Problems you want to find answers</a:t>
            </a:r>
          </a:p>
          <a:p>
            <a:pPr marL="0" indent="0">
              <a:buNone/>
            </a:pPr>
            <a:r>
              <a:rPr lang="en-US" sz="2400" dirty="0" smtClean="0">
                <a:latin typeface="Abadi" panose="020B0604020104020204"/>
              </a:rPr>
              <a:t>  -What factors determine if the rocket will land successfully?</a:t>
            </a:r>
          </a:p>
          <a:p>
            <a:pPr marL="0" indent="0">
              <a:buNone/>
            </a:pPr>
            <a:r>
              <a:rPr lang="en-US" sz="2400" dirty="0" smtClean="0">
                <a:latin typeface="Abadi" panose="020B0604020104020204"/>
              </a:rPr>
              <a:t>  -The interaction amongst various features that determine the success rate</a:t>
            </a:r>
          </a:p>
          <a:p>
            <a:pPr marL="0" indent="0">
              <a:buNone/>
            </a:pPr>
            <a:r>
              <a:rPr lang="en-US" sz="2400" dirty="0">
                <a:latin typeface="Abadi" panose="020B0604020104020204"/>
              </a:rPr>
              <a:t> </a:t>
            </a:r>
            <a:r>
              <a:rPr lang="en-US" sz="2400" dirty="0" smtClean="0">
                <a:latin typeface="Abadi" panose="020B0604020104020204"/>
              </a:rPr>
              <a:t>  </a:t>
            </a:r>
            <a:r>
              <a:rPr lang="en-US" sz="2400" dirty="0">
                <a:latin typeface="Abadi" panose="020B0604020104020204"/>
              </a:rPr>
              <a:t>of a successful landing.</a:t>
            </a:r>
          </a:p>
          <a:p>
            <a:pPr marL="0" indent="0">
              <a:buNone/>
            </a:pPr>
            <a:r>
              <a:rPr lang="en-US" sz="2400" dirty="0" smtClean="0">
                <a:latin typeface="Abadi" panose="020B0604020104020204"/>
              </a:rPr>
              <a:t>  -What operating conditions needs to be in place to ensure a successful</a:t>
            </a:r>
          </a:p>
          <a:p>
            <a:pPr marL="0" indent="0">
              <a:buNone/>
            </a:pPr>
            <a:r>
              <a:rPr lang="en-GB" sz="2400" dirty="0">
                <a:latin typeface="Abadi" panose="020B0604020104020204"/>
              </a:rPr>
              <a:t> </a:t>
            </a:r>
            <a:r>
              <a:rPr lang="en-GB" sz="2400" dirty="0" smtClean="0">
                <a:latin typeface="Abadi" panose="020B0604020104020204"/>
              </a:rPr>
              <a:t> </a:t>
            </a:r>
            <a:r>
              <a:rPr lang="en-US" sz="2400" dirty="0">
                <a:latin typeface="Abadi" panose="020B0604020104020204"/>
              </a:rPr>
              <a:t>landing program.</a:t>
            </a:r>
          </a:p>
          <a:p>
            <a:pPr marL="0" indent="0">
              <a:buNone/>
            </a:pPr>
            <a:endParaRPr lang="en-US" sz="2400" dirty="0" smtClean="0">
              <a:latin typeface="Abadi" panose="020B0604020104020204"/>
            </a:endParaRPr>
          </a:p>
          <a:p>
            <a:pPr marL="0" indent="0">
              <a:buNone/>
            </a:pPr>
            <a:endParaRPr lang="en-US" sz="2400" dirty="0">
              <a:latin typeface="Abadi" panose="020B060402010402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Объект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770011" y="1373162"/>
            <a:ext cx="9248775" cy="3781425"/>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2" name="Объект 1"/>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5961924" y="3796023"/>
            <a:ext cx="5496047" cy="2190579"/>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 slider</a:t>
            </a:r>
          </a:p>
        </p:txBody>
      </p:sp>
      <p:pic>
        <p:nvPicPr>
          <p:cNvPr id="4" name="Рисунок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1925" y="1362385"/>
            <a:ext cx="5496047" cy="2310888"/>
          </a:xfrm>
          <a:prstGeom prst="rect">
            <a:avLst/>
          </a:prstGeom>
        </p:spPr>
      </p:pic>
      <p:sp>
        <p:nvSpPr>
          <p:cNvPr id="6" name="TextBox 5"/>
          <p:cNvSpPr txBox="1"/>
          <p:nvPr/>
        </p:nvSpPr>
        <p:spPr>
          <a:xfrm>
            <a:off x="1189703" y="2192594"/>
            <a:ext cx="2496196" cy="400110"/>
          </a:xfrm>
          <a:prstGeom prst="rect">
            <a:avLst/>
          </a:prstGeom>
          <a:noFill/>
        </p:spPr>
        <p:txBody>
          <a:bodyPr wrap="none" rtlCol="0">
            <a:spAutoFit/>
          </a:bodyPr>
          <a:lstStyle/>
          <a:p>
            <a:r>
              <a:rPr lang="en-GB" sz="2000" dirty="0" smtClean="0">
                <a:latin typeface="Abadi" panose="020B0604020104020204"/>
              </a:rPr>
              <a:t>High weight payload</a:t>
            </a:r>
            <a:endParaRPr lang="en-US" sz="2000" dirty="0">
              <a:latin typeface="Abadi" panose="020B0604020104020204"/>
            </a:endParaRPr>
          </a:p>
        </p:txBody>
      </p:sp>
      <p:sp>
        <p:nvSpPr>
          <p:cNvPr id="7" name="TextBox 6"/>
          <p:cNvSpPr txBox="1"/>
          <p:nvPr/>
        </p:nvSpPr>
        <p:spPr>
          <a:xfrm>
            <a:off x="1189703" y="4984955"/>
            <a:ext cx="2438488" cy="400110"/>
          </a:xfrm>
          <a:prstGeom prst="rect">
            <a:avLst/>
          </a:prstGeom>
          <a:noFill/>
        </p:spPr>
        <p:txBody>
          <a:bodyPr wrap="none" rtlCol="0">
            <a:spAutoFit/>
          </a:bodyPr>
          <a:lstStyle/>
          <a:p>
            <a:r>
              <a:rPr lang="en-GB" sz="2000" dirty="0">
                <a:latin typeface="Abadi" panose="020B0604020104020204"/>
              </a:rPr>
              <a:t>Low weight payload</a:t>
            </a:r>
            <a:endParaRPr lang="en-US" sz="2000" dirty="0">
              <a:latin typeface="Abadi" panose="020B0604020104020204"/>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86348"/>
            <a:ext cx="5276829" cy="450735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419" y="2851969"/>
            <a:ext cx="8643329" cy="284090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347019"/>
            <a:ext cx="10242118" cy="452196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4263" y="1475362"/>
            <a:ext cx="4574612" cy="416254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The </a:t>
            </a:r>
            <a:r>
              <a:rPr lang="en-US" sz="2200" dirty="0">
                <a:solidFill>
                  <a:schemeClr val="accent3">
                    <a:lumMod val="25000"/>
                  </a:schemeClr>
                </a:solidFill>
                <a:latin typeface="Abadi" panose="020B0604020104020204" pitchFamily="34" charset="0"/>
              </a:rPr>
              <a:t>larger the flight amount at a launch site, the greater the success rate at a launch site.</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Launch </a:t>
            </a:r>
            <a:r>
              <a:rPr lang="en-US" sz="2200" dirty="0">
                <a:solidFill>
                  <a:schemeClr val="accent3">
                    <a:lumMod val="25000"/>
                  </a:schemeClr>
                </a:solidFill>
                <a:latin typeface="Abadi" panose="020B0604020104020204" pitchFamily="34" charset="0"/>
              </a:rPr>
              <a:t>success rate started to increase in 2013 till 2020.</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Orbits </a:t>
            </a:r>
            <a:r>
              <a:rPr lang="en-US" sz="2200" dirty="0">
                <a:solidFill>
                  <a:schemeClr val="accent3">
                    <a:lumMod val="25000"/>
                  </a:schemeClr>
                </a:solidFill>
                <a:latin typeface="Abadi" panose="020B0604020104020204" pitchFamily="34" charset="0"/>
              </a:rPr>
              <a:t>ES-L1, GEO, HEO, SSO, VLEO had the most success rate.</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KSC </a:t>
            </a:r>
            <a:r>
              <a:rPr lang="en-US" sz="2200" dirty="0">
                <a:solidFill>
                  <a:schemeClr val="accent3">
                    <a:lumMod val="25000"/>
                  </a:schemeClr>
                </a:solidFill>
                <a:latin typeface="Abadi" panose="020B0604020104020204" pitchFamily="34" charset="0"/>
              </a:rPr>
              <a:t>LC-39A had the most successful launches of any sites.</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The </a:t>
            </a:r>
            <a:r>
              <a:rPr lang="en-US" sz="2200" dirty="0">
                <a:solidFill>
                  <a:schemeClr val="accent3">
                    <a:lumMod val="25000"/>
                  </a:schemeClr>
                </a:solidFill>
                <a:latin typeface="Abadi" panose="020B0604020104020204" pitchFamily="34" charset="0"/>
              </a:rPr>
              <a:t>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smtClean="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Source: The data was </a:t>
            </a:r>
            <a:r>
              <a:rPr lang="en-US" sz="7600" dirty="0" err="1" smtClean="0">
                <a:solidFill>
                  <a:schemeClr val="bg2">
                    <a:lumMod val="50000"/>
                  </a:schemeClr>
                </a:solidFill>
                <a:latin typeface="Abadi"/>
              </a:rPr>
              <a:t>collecter</a:t>
            </a:r>
            <a:r>
              <a:rPr lang="en-US" sz="7600" dirty="0" smtClean="0">
                <a:solidFill>
                  <a:schemeClr val="bg2">
                    <a:lumMod val="50000"/>
                  </a:schemeClr>
                </a:solidFill>
                <a:latin typeface="Abadi"/>
              </a:rPr>
              <a:t> from the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API.</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dirty="0" smtClean="0">
                <a:solidFill>
                  <a:schemeClr val="bg2">
                    <a:lumMod val="50000"/>
                  </a:schemeClr>
                </a:solidFill>
                <a:latin typeface="Abadi"/>
              </a:rPr>
              <a:t>Cleaning the data to remove any inconsistencies or null values.</a:t>
            </a:r>
          </a:p>
          <a:p>
            <a:pPr lvl="1">
              <a:lnSpc>
                <a:spcPct val="120000"/>
              </a:lnSpc>
              <a:spcBef>
                <a:spcPts val="1400"/>
              </a:spcBef>
            </a:pPr>
            <a:r>
              <a:rPr lang="en-GB" sz="7600" dirty="0" smtClean="0">
                <a:solidFill>
                  <a:schemeClr val="bg2">
                    <a:lumMod val="50000"/>
                  </a:schemeClr>
                </a:solidFill>
                <a:latin typeface="Abadi"/>
              </a:rPr>
              <a:t>Structuring the data into a format suitable for analysis.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9134"/>
            <a:ext cx="10515600" cy="5108077"/>
          </a:xfrm>
          <a:prstGeom prst="rect">
            <a:avLst/>
          </a:prstGeom>
        </p:spPr>
        <p:txBody>
          <a:bodyPr/>
          <a:lstStyle/>
          <a:p>
            <a:pPr>
              <a:lnSpc>
                <a:spcPct val="100000"/>
              </a:lnSpc>
              <a:spcBef>
                <a:spcPts val="1400"/>
              </a:spcBef>
            </a:pPr>
            <a:r>
              <a:rPr lang="en-GB" sz="2200" dirty="0" err="1" smtClean="0">
                <a:solidFill>
                  <a:schemeClr val="accent3">
                    <a:lumMod val="25000"/>
                  </a:schemeClr>
                </a:solidFill>
                <a:latin typeface="Abadi" panose="020B0604020104020204" pitchFamily="34" charset="0"/>
              </a:rPr>
              <a:t>SpaceX</a:t>
            </a:r>
            <a:r>
              <a:rPr lang="en-GB" sz="2200" dirty="0" smtClean="0">
                <a:solidFill>
                  <a:schemeClr val="accent3">
                    <a:lumMod val="25000"/>
                  </a:schemeClr>
                </a:solidFill>
                <a:latin typeface="Abadi" panose="020B0604020104020204" pitchFamily="34" charset="0"/>
              </a:rPr>
              <a:t> API</a:t>
            </a:r>
          </a:p>
          <a:p>
            <a:pPr marL="0" indent="0">
              <a:lnSpc>
                <a:spcPct val="100000"/>
              </a:lnSpc>
              <a:spcBef>
                <a:spcPts val="1400"/>
              </a:spcBef>
              <a:buNone/>
            </a:pPr>
            <a:r>
              <a:rPr lang="en-GB" sz="2200" dirty="0" smtClean="0">
                <a:solidFill>
                  <a:schemeClr val="accent3">
                    <a:lumMod val="25000"/>
                  </a:schemeClr>
                </a:solidFill>
                <a:latin typeface="Abadi" panose="020B0604020104020204" pitchFamily="34" charset="0"/>
              </a:rPr>
              <a:t> - API calls were made to </a:t>
            </a:r>
            <a:r>
              <a:rPr lang="en-GB" sz="2200" dirty="0" err="1" smtClean="0">
                <a:solidFill>
                  <a:schemeClr val="accent3">
                    <a:lumMod val="25000"/>
                  </a:schemeClr>
                </a:solidFill>
                <a:latin typeface="Abadi" panose="020B0604020104020204" pitchFamily="34" charset="0"/>
              </a:rPr>
              <a:t>SpaceX’s</a:t>
            </a:r>
            <a:r>
              <a:rPr lang="en-GB" sz="2200" dirty="0" smtClean="0">
                <a:solidFill>
                  <a:schemeClr val="accent3">
                    <a:lumMod val="25000"/>
                  </a:schemeClr>
                </a:solidFill>
                <a:latin typeface="Abadi" panose="020B0604020104020204" pitchFamily="34" charset="0"/>
              </a:rPr>
              <a:t> endpoints.</a:t>
            </a:r>
          </a:p>
          <a:p>
            <a:pPr marL="0" indent="0">
              <a:lnSpc>
                <a:spcPct val="100000"/>
              </a:lnSpc>
              <a:spcBef>
                <a:spcPts val="1400"/>
              </a:spcBef>
              <a:buNone/>
            </a:pPr>
            <a:r>
              <a:rPr lang="en-GB" sz="2200" dirty="0" smtClean="0">
                <a:solidFill>
                  <a:schemeClr val="accent3">
                    <a:lumMod val="25000"/>
                  </a:schemeClr>
                </a:solidFill>
                <a:latin typeface="Abadi" panose="020B0604020104020204" pitchFamily="34" charset="0"/>
              </a:rPr>
              <a:t> - Responses from theses calls provided JSON-formatted data.</a:t>
            </a:r>
          </a:p>
          <a:p>
            <a:pPr marL="0" indent="0">
              <a:lnSpc>
                <a:spcPct val="100000"/>
              </a:lnSpc>
              <a:spcBef>
                <a:spcPts val="1400"/>
              </a:spcBef>
              <a:buNone/>
            </a:pPr>
            <a:r>
              <a:rPr lang="en-GB" sz="2200" dirty="0" smtClean="0">
                <a:solidFill>
                  <a:schemeClr val="accent3">
                    <a:lumMod val="25000"/>
                  </a:schemeClr>
                </a:solidFill>
                <a:latin typeface="Abadi" panose="020B0604020104020204" pitchFamily="34" charset="0"/>
              </a:rPr>
              <a:t> - Normalize JSON formatted data</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t>
            </a:r>
            <a:r>
              <a:rPr lang="en-GB" sz="2200" dirty="0" smtClean="0">
                <a:solidFill>
                  <a:schemeClr val="accent3">
                    <a:lumMod val="25000"/>
                  </a:schemeClr>
                </a:solidFill>
                <a:latin typeface="Abadi" panose="020B0604020104020204" pitchFamily="34" charset="0"/>
              </a:rPr>
              <a:t>- Creating a data frame</a:t>
            </a:r>
          </a:p>
          <a:p>
            <a:pPr marL="0" indent="0">
              <a:lnSpc>
                <a:spcPct val="100000"/>
              </a:lnSpc>
              <a:spcBef>
                <a:spcPts val="1400"/>
              </a:spcBef>
              <a:buNone/>
            </a:pPr>
            <a:r>
              <a:rPr lang="en-GB" sz="2200" dirty="0" smtClean="0">
                <a:solidFill>
                  <a:schemeClr val="accent3">
                    <a:lumMod val="25000"/>
                  </a:schemeClr>
                </a:solidFill>
                <a:latin typeface="Abadi" panose="020B0604020104020204" pitchFamily="34" charset="0"/>
              </a:rPr>
              <a:t> - Filter and cleaning the data </a:t>
            </a:r>
          </a:p>
          <a:p>
            <a:pPr>
              <a:lnSpc>
                <a:spcPct val="100000"/>
              </a:lnSpc>
              <a:spcBef>
                <a:spcPts val="1400"/>
              </a:spcBef>
            </a:pPr>
            <a:r>
              <a:rPr lang="en-US" sz="2200" dirty="0" smtClean="0">
                <a:solidFill>
                  <a:schemeClr val="accent3">
                    <a:lumMod val="25000"/>
                  </a:schemeClr>
                </a:solidFill>
                <a:latin typeface="Abadi" panose="020B0604020104020204" pitchFamily="34" charset="0"/>
              </a:rPr>
              <a:t>Web Scrapping from Wikipedia</a:t>
            </a:r>
          </a:p>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 </a:t>
            </a:r>
            <a:r>
              <a:rPr lang="en-GB" sz="2200" dirty="0" smtClean="0">
                <a:solidFill>
                  <a:schemeClr val="accent3">
                    <a:lumMod val="25000"/>
                  </a:schemeClr>
                </a:solidFill>
                <a:latin typeface="Abadi" panose="020B0604020104020204" pitchFamily="34" charset="0"/>
              </a:rPr>
              <a:t>- Using Python libraries such as </a:t>
            </a:r>
            <a:r>
              <a:rPr lang="en-GB" sz="2200" dirty="0" err="1" smtClean="0">
                <a:solidFill>
                  <a:schemeClr val="accent3">
                    <a:lumMod val="25000"/>
                  </a:schemeClr>
                </a:solidFill>
                <a:latin typeface="Abadi" panose="020B0604020104020204" pitchFamily="34" charset="0"/>
              </a:rPr>
              <a:t>BeautifulSoup</a:t>
            </a:r>
            <a:r>
              <a:rPr lang="en-GB" sz="2200" dirty="0" smtClean="0">
                <a:solidFill>
                  <a:schemeClr val="accent3">
                    <a:lumMod val="25000"/>
                  </a:schemeClr>
                </a:solidFill>
                <a:latin typeface="Abadi" panose="020B0604020104020204" pitchFamily="34" charset="0"/>
              </a:rPr>
              <a:t>.</a:t>
            </a:r>
          </a:p>
          <a:p>
            <a:pPr marL="0" indent="0">
              <a:lnSpc>
                <a:spcPct val="100000"/>
              </a:lnSpc>
              <a:spcBef>
                <a:spcPts val="1400"/>
              </a:spcBef>
              <a:buNone/>
            </a:pPr>
            <a:r>
              <a:rPr lang="en-GB" sz="2200" dirty="0" smtClean="0">
                <a:solidFill>
                  <a:schemeClr val="accent3">
                    <a:lumMod val="25000"/>
                  </a:schemeClr>
                </a:solidFill>
                <a:latin typeface="Abadi" panose="020B0604020104020204" pitchFamily="34" charset="0"/>
              </a:rPr>
              <a:t> - The HTML content was parsed and required information extracted into tables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0628" y="1953379"/>
            <a:ext cx="5565023" cy="4478490"/>
          </a:xfrm>
          <a:prstGeom prst="rect">
            <a:avLst/>
          </a:prstGeom>
          <a:ln>
            <a:no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21547"/>
            <a:ext cx="9312613" cy="795845"/>
          </a:xfrm>
          <a:prstGeom prst="rect">
            <a:avLst/>
          </a:prstGeom>
        </p:spPr>
        <p:txBody>
          <a:bodyPr vert="horz" lIns="91440" tIns="45720" rIns="91440" bIns="45720" rtlCol="0" anchor="t">
            <a:normAutofit fontScale="47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900" dirty="0">
                <a:solidFill>
                  <a:schemeClr val="accent3">
                    <a:lumMod val="25000"/>
                  </a:schemeClr>
                </a:solidFill>
                <a:latin typeface="Abadi" panose="020B0604020104020204" pitchFamily="34" charset="0"/>
              </a:rPr>
              <a:t>https://github.com/natfili01/IBM_data-_project/blob/main/jupyter-labs-spacex-data-collection-api(2).ipynb</a:t>
            </a:r>
            <a:endParaRPr lang="en-US" sz="2900" dirty="0" smtClean="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82" y="2798556"/>
            <a:ext cx="5430113" cy="919127"/>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082" y="4487240"/>
            <a:ext cx="3952797" cy="1491740"/>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5747" y="2797022"/>
            <a:ext cx="2755753" cy="1246679"/>
          </a:xfrm>
          <a:prstGeom prst="rect">
            <a:avLst/>
          </a:prstGeom>
        </p:spPr>
      </p:pic>
      <p:sp>
        <p:nvSpPr>
          <p:cNvPr id="10" name="Content Placeholder 4">
            <a:extLst>
              <a:ext uri="{FF2B5EF4-FFF2-40B4-BE49-F238E27FC236}">
                <a16:creationId xmlns:a16="http://schemas.microsoft.com/office/drawing/2014/main" id="{1B07C49E-AFFC-EC46-8930-E4D428F5F943}"/>
              </a:ext>
            </a:extLst>
          </p:cNvPr>
          <p:cNvSpPr txBox="1">
            <a:spLocks/>
          </p:cNvSpPr>
          <p:nvPr/>
        </p:nvSpPr>
        <p:spPr>
          <a:xfrm>
            <a:off x="1064302" y="1948722"/>
            <a:ext cx="10393670" cy="4478490"/>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smtClean="0">
              <a:solidFill>
                <a:srgbClr val="1C7DDB"/>
              </a:solidFill>
              <a:latin typeface="Abadi"/>
            </a:endParaRPr>
          </a:p>
          <a:p>
            <a:pPr marL="0" indent="0">
              <a:buFont typeface="Arial" panose="020B0604020202020204" pitchFamily="34" charset="0"/>
              <a:buNone/>
            </a:pPr>
            <a:endParaRPr lang="en-US" sz="2200" smtClean="0">
              <a:solidFill>
                <a:srgbClr val="1C7DDB"/>
              </a:solidFill>
              <a:latin typeface="Abadi"/>
            </a:endParaRPr>
          </a:p>
          <a:p>
            <a:pPr marL="0" indent="0">
              <a:buFont typeface="Arial" panose="020B0604020202020204" pitchFamily="34" charset="0"/>
              <a:buNone/>
            </a:pPr>
            <a:endParaRPr lang="en-US" sz="2200" smtClean="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11" name="Рисунок 10"/>
          <p:cNvPicPr>
            <a:picLocks noChangeAspect="1"/>
          </p:cNvPicPr>
          <p:nvPr/>
        </p:nvPicPr>
        <p:blipFill rotWithShape="1">
          <a:blip r:embed="rId6">
            <a:extLst>
              <a:ext uri="{28A0092B-C50C-407E-A947-70E740481C1C}">
                <a14:useLocalDpi xmlns:a14="http://schemas.microsoft.com/office/drawing/2010/main" val="0"/>
              </a:ext>
            </a:extLst>
          </a:blip>
          <a:srcRect t="-1" r="454" b="57532"/>
          <a:stretch/>
        </p:blipFill>
        <p:spPr>
          <a:xfrm>
            <a:off x="6827241" y="4499579"/>
            <a:ext cx="2809400" cy="631458"/>
          </a:xfrm>
          <a:prstGeom prst="rect">
            <a:avLst/>
          </a:prstGeom>
        </p:spPr>
      </p:pic>
      <p:pic>
        <p:nvPicPr>
          <p:cNvPr id="12" name="Рисунок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7241" y="5157218"/>
            <a:ext cx="3927309" cy="846076"/>
          </a:xfrm>
          <a:prstGeom prst="rect">
            <a:avLst/>
          </a:prstGeom>
        </p:spPr>
      </p:pic>
      <p:sp>
        <p:nvSpPr>
          <p:cNvPr id="19" name="Прямоугольник 18"/>
          <p:cNvSpPr/>
          <p:nvPr/>
        </p:nvSpPr>
        <p:spPr>
          <a:xfrm>
            <a:off x="1318433" y="2378366"/>
            <a:ext cx="4707379" cy="369332"/>
          </a:xfrm>
          <a:prstGeom prst="rect">
            <a:avLst/>
          </a:prstGeom>
        </p:spPr>
        <p:txBody>
          <a:bodyPr wrap="none">
            <a:spAutoFit/>
          </a:bodyPr>
          <a:lstStyle/>
          <a:p>
            <a:pPr>
              <a:spcBef>
                <a:spcPts val="1400"/>
              </a:spcBef>
            </a:pPr>
            <a:r>
              <a:rPr lang="en-GB" dirty="0">
                <a:solidFill>
                  <a:schemeClr val="accent3">
                    <a:lumMod val="25000"/>
                  </a:schemeClr>
                </a:solidFill>
                <a:latin typeface="Abadi" panose="020B0604020104020204" pitchFamily="34" charset="0"/>
              </a:rPr>
              <a:t>API calls were made to </a:t>
            </a:r>
            <a:r>
              <a:rPr lang="en-GB" dirty="0" err="1">
                <a:solidFill>
                  <a:schemeClr val="accent3">
                    <a:lumMod val="25000"/>
                  </a:schemeClr>
                </a:solidFill>
                <a:latin typeface="Abadi" panose="020B0604020104020204" pitchFamily="34" charset="0"/>
              </a:rPr>
              <a:t>SpaceX’s</a:t>
            </a:r>
            <a:r>
              <a:rPr lang="en-GB" dirty="0">
                <a:solidFill>
                  <a:schemeClr val="accent3">
                    <a:lumMod val="25000"/>
                  </a:schemeClr>
                </a:solidFill>
                <a:latin typeface="Abadi" panose="020B0604020104020204" pitchFamily="34" charset="0"/>
              </a:rPr>
              <a:t> endpoints.</a:t>
            </a:r>
          </a:p>
        </p:txBody>
      </p:sp>
      <p:sp>
        <p:nvSpPr>
          <p:cNvPr id="20" name="TextBox 19"/>
          <p:cNvSpPr txBox="1"/>
          <p:nvPr/>
        </p:nvSpPr>
        <p:spPr>
          <a:xfrm>
            <a:off x="1128082" y="4117908"/>
            <a:ext cx="4821528" cy="369332"/>
          </a:xfrm>
          <a:prstGeom prst="rect">
            <a:avLst/>
          </a:prstGeom>
          <a:noFill/>
        </p:spPr>
        <p:txBody>
          <a:bodyPr wrap="square" rtlCol="0">
            <a:spAutoFit/>
          </a:bodyPr>
          <a:lstStyle/>
          <a:p>
            <a:pPr>
              <a:spcBef>
                <a:spcPts val="1400"/>
              </a:spcBef>
            </a:pPr>
            <a:r>
              <a:rPr lang="en-GB" dirty="0" smtClean="0">
                <a:solidFill>
                  <a:schemeClr val="accent3">
                    <a:lumMod val="25000"/>
                  </a:schemeClr>
                </a:solidFill>
                <a:latin typeface="Abadi" panose="020B0604020104020204" pitchFamily="34" charset="0"/>
              </a:rPr>
              <a:t>Normalize </a:t>
            </a:r>
            <a:r>
              <a:rPr lang="en-GB" dirty="0">
                <a:solidFill>
                  <a:schemeClr val="accent3">
                    <a:lumMod val="25000"/>
                  </a:schemeClr>
                </a:solidFill>
                <a:latin typeface="Abadi" panose="020B0604020104020204" pitchFamily="34" charset="0"/>
              </a:rPr>
              <a:t>JSON formatted </a:t>
            </a:r>
            <a:r>
              <a:rPr lang="en-GB" dirty="0" smtClean="0">
                <a:solidFill>
                  <a:schemeClr val="accent3">
                    <a:lumMod val="25000"/>
                  </a:schemeClr>
                </a:solidFill>
                <a:latin typeface="Abadi" panose="020B0604020104020204" pitchFamily="34" charset="0"/>
              </a:rPr>
              <a:t>data</a:t>
            </a:r>
            <a:endParaRPr lang="en-GB" dirty="0">
              <a:solidFill>
                <a:schemeClr val="accent3">
                  <a:lumMod val="25000"/>
                </a:schemeClr>
              </a:solidFill>
              <a:latin typeface="Abadi" panose="020B0604020104020204" pitchFamily="34" charset="0"/>
            </a:endParaRPr>
          </a:p>
        </p:txBody>
      </p:sp>
      <p:sp>
        <p:nvSpPr>
          <p:cNvPr id="21" name="TextBox 20"/>
          <p:cNvSpPr txBox="1"/>
          <p:nvPr/>
        </p:nvSpPr>
        <p:spPr>
          <a:xfrm>
            <a:off x="6651295" y="2375235"/>
            <a:ext cx="3529781" cy="369332"/>
          </a:xfrm>
          <a:prstGeom prst="rect">
            <a:avLst/>
          </a:prstGeom>
          <a:noFill/>
        </p:spPr>
        <p:txBody>
          <a:bodyPr wrap="square" rtlCol="0">
            <a:spAutoFit/>
          </a:bodyPr>
          <a:lstStyle/>
          <a:p>
            <a:r>
              <a:rPr lang="en-GB" dirty="0">
                <a:solidFill>
                  <a:schemeClr val="accent3">
                    <a:lumMod val="25000"/>
                  </a:schemeClr>
                </a:solidFill>
                <a:latin typeface="Abadi" panose="020B0604020104020204" pitchFamily="34" charset="0"/>
              </a:rPr>
              <a:t>Creating a data </a:t>
            </a:r>
            <a:r>
              <a:rPr lang="en-GB" dirty="0" smtClean="0">
                <a:solidFill>
                  <a:schemeClr val="accent3">
                    <a:lumMod val="25000"/>
                  </a:schemeClr>
                </a:solidFill>
                <a:latin typeface="Abadi" panose="020B0604020104020204" pitchFamily="34" charset="0"/>
              </a:rPr>
              <a:t>frame</a:t>
            </a:r>
            <a:endParaRPr lang="en-GB" dirty="0">
              <a:solidFill>
                <a:schemeClr val="accent3">
                  <a:lumMod val="25000"/>
                </a:schemeClr>
              </a:solidFill>
              <a:latin typeface="Abadi" panose="020B0604020104020204" pitchFamily="34" charset="0"/>
            </a:endParaRPr>
          </a:p>
        </p:txBody>
      </p:sp>
      <p:sp>
        <p:nvSpPr>
          <p:cNvPr id="22" name="TextBox 21"/>
          <p:cNvSpPr txBox="1"/>
          <p:nvPr/>
        </p:nvSpPr>
        <p:spPr>
          <a:xfrm>
            <a:off x="6746001" y="4146706"/>
            <a:ext cx="3340371" cy="369332"/>
          </a:xfrm>
          <a:prstGeom prst="rect">
            <a:avLst/>
          </a:prstGeom>
          <a:noFill/>
        </p:spPr>
        <p:txBody>
          <a:bodyPr wrap="square" rtlCol="0">
            <a:spAutoFit/>
          </a:bodyPr>
          <a:lstStyle/>
          <a:p>
            <a:r>
              <a:rPr lang="en-GB" dirty="0">
                <a:solidFill>
                  <a:schemeClr val="accent3">
                    <a:lumMod val="25000"/>
                  </a:schemeClr>
                </a:solidFill>
                <a:latin typeface="Abadi" panose="020B0604020104020204" pitchFamily="34" charset="0"/>
              </a:rPr>
              <a:t>Filter and cleaning the data</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GB" sz="2200" dirty="0" smtClean="0">
                <a:solidFill>
                  <a:schemeClr val="accent3">
                    <a:lumMod val="25000"/>
                  </a:schemeClr>
                </a:solidFill>
                <a:latin typeface="Abadi"/>
              </a:rPr>
              <a:t>Import libraries for fetching webpage and </a:t>
            </a:r>
            <a:r>
              <a:rPr lang="en-GB" sz="2200" dirty="0" err="1" smtClean="0">
                <a:solidFill>
                  <a:schemeClr val="accent3">
                    <a:lumMod val="25000"/>
                  </a:schemeClr>
                </a:solidFill>
                <a:latin typeface="Abadi"/>
              </a:rPr>
              <a:t>BeautifulSoup</a:t>
            </a:r>
            <a:r>
              <a:rPr lang="en-GB" sz="2200" dirty="0" smtClean="0">
                <a:solidFill>
                  <a:schemeClr val="accent3">
                    <a:lumMod val="25000"/>
                  </a:schemeClr>
                </a:solidFill>
                <a:latin typeface="Abadi"/>
              </a:rPr>
              <a:t> for parsing HTML</a:t>
            </a:r>
          </a:p>
          <a:p>
            <a:pPr>
              <a:lnSpc>
                <a:spcPct val="100000"/>
              </a:lnSpc>
              <a:spcBef>
                <a:spcPts val="1400"/>
              </a:spcBef>
            </a:pPr>
            <a:r>
              <a:rPr lang="en-GB" sz="2200" dirty="0" smtClean="0">
                <a:solidFill>
                  <a:schemeClr val="accent3">
                    <a:lumMod val="25000"/>
                  </a:schemeClr>
                </a:solidFill>
                <a:latin typeface="Abadi"/>
              </a:rPr>
              <a:t>Pace the data and create a data frame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https://github.com/natfili01/IBM_data-_project/blob/main/jupyter-labs-webscraping.ipynb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no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0043" y="1765878"/>
            <a:ext cx="3071219" cy="1245641"/>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0043" y="3051852"/>
            <a:ext cx="2985568" cy="1023711"/>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0042" y="4075563"/>
            <a:ext cx="3074859" cy="1195636"/>
          </a:xfrm>
          <a:prstGeom prst="rect">
            <a:avLst/>
          </a:prstGeom>
        </p:spPr>
      </p:pic>
      <p:pic>
        <p:nvPicPr>
          <p:cNvPr id="10" name="Рисунок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0043" y="5253630"/>
            <a:ext cx="3071219" cy="739677"/>
          </a:xfrm>
          <a:prstGeom prst="rect">
            <a:avLst/>
          </a:prstGeom>
        </p:spPr>
      </p:pic>
      <p:sp>
        <p:nvSpPr>
          <p:cNvPr id="12" name="TextBox 11"/>
          <p:cNvSpPr txBox="1"/>
          <p:nvPr/>
        </p:nvSpPr>
        <p:spPr>
          <a:xfrm>
            <a:off x="5906623" y="1951433"/>
            <a:ext cx="1733680" cy="369332"/>
          </a:xfrm>
          <a:prstGeom prst="rect">
            <a:avLst/>
          </a:prstGeom>
          <a:noFill/>
        </p:spPr>
        <p:txBody>
          <a:bodyPr wrap="none" rtlCol="0">
            <a:spAutoFit/>
          </a:bodyPr>
          <a:lstStyle/>
          <a:p>
            <a:r>
              <a:rPr lang="en-GB" dirty="0" smtClean="0"/>
              <a:t>Import packages</a:t>
            </a:r>
            <a:endParaRPr lang="en-US" dirty="0"/>
          </a:p>
        </p:txBody>
      </p:sp>
      <p:sp>
        <p:nvSpPr>
          <p:cNvPr id="13" name="TextBox 12"/>
          <p:cNvSpPr txBox="1"/>
          <p:nvPr/>
        </p:nvSpPr>
        <p:spPr>
          <a:xfrm>
            <a:off x="5899958" y="3092862"/>
            <a:ext cx="2304129" cy="646331"/>
          </a:xfrm>
          <a:prstGeom prst="rect">
            <a:avLst/>
          </a:prstGeom>
          <a:noFill/>
        </p:spPr>
        <p:txBody>
          <a:bodyPr wrap="square" rtlCol="0">
            <a:spAutoFit/>
          </a:bodyPr>
          <a:lstStyle/>
          <a:p>
            <a:r>
              <a:rPr lang="en-GB" dirty="0" smtClean="0"/>
              <a:t>Create a </a:t>
            </a:r>
            <a:r>
              <a:rPr lang="en-GB" dirty="0" err="1" smtClean="0"/>
              <a:t>BeautifulSoup</a:t>
            </a:r>
            <a:r>
              <a:rPr lang="en-GB" dirty="0" smtClean="0"/>
              <a:t> object</a:t>
            </a:r>
            <a:endParaRPr lang="en-US" dirty="0"/>
          </a:p>
        </p:txBody>
      </p:sp>
      <p:sp>
        <p:nvSpPr>
          <p:cNvPr id="14" name="TextBox 13"/>
          <p:cNvSpPr txBox="1"/>
          <p:nvPr/>
        </p:nvSpPr>
        <p:spPr>
          <a:xfrm>
            <a:off x="5896021" y="4144018"/>
            <a:ext cx="2261004" cy="369332"/>
          </a:xfrm>
          <a:prstGeom prst="rect">
            <a:avLst/>
          </a:prstGeom>
          <a:noFill/>
        </p:spPr>
        <p:txBody>
          <a:bodyPr wrap="none" rtlCol="0">
            <a:spAutoFit/>
          </a:bodyPr>
          <a:lstStyle/>
          <a:p>
            <a:r>
              <a:rPr lang="en-GB" dirty="0" smtClean="0"/>
              <a:t>Extract column names</a:t>
            </a:r>
            <a:endParaRPr lang="en-US" dirty="0"/>
          </a:p>
        </p:txBody>
      </p:sp>
      <p:sp>
        <p:nvSpPr>
          <p:cNvPr id="15" name="TextBox 14"/>
          <p:cNvSpPr txBox="1"/>
          <p:nvPr/>
        </p:nvSpPr>
        <p:spPr>
          <a:xfrm>
            <a:off x="6006692" y="5271199"/>
            <a:ext cx="2039661" cy="369332"/>
          </a:xfrm>
          <a:prstGeom prst="rect">
            <a:avLst/>
          </a:prstGeom>
          <a:noFill/>
        </p:spPr>
        <p:txBody>
          <a:bodyPr wrap="none" rtlCol="0">
            <a:spAutoFit/>
          </a:bodyPr>
          <a:lstStyle/>
          <a:p>
            <a:r>
              <a:rPr lang="en-GB" dirty="0" smtClean="0"/>
              <a:t>Create a data frame</a:t>
            </a:r>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f80a141d-92ca-4d3d-9308-f7e7b1d44ce8"/>
    <ds:schemaRef ds:uri="http://www.w3.org/XML/1998/namespace"/>
    <ds:schemaRef ds:uri="http://purl.org/dc/elements/1.1/"/>
    <ds:schemaRef ds:uri="http://schemas.openxmlformats.org/package/2006/metadata/core-properties"/>
    <ds:schemaRef ds:uri="155be751-a274-42e8-93fb-f39d3b9bccc8"/>
    <ds:schemaRef ds:uri="http://purl.org/dc/terms/"/>
    <ds:schemaRef ds:uri="http://purl.org/dc/dcmitype/"/>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867</TotalTime>
  <Words>1633</Words>
  <Application>Microsoft Office PowerPoint</Application>
  <PresentationFormat>Широкоэкранный</PresentationFormat>
  <Paragraphs>252</Paragraphs>
  <Slides>46</Slides>
  <Notes>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Natalia Lauria</cp:lastModifiedBy>
  <cp:revision>268</cp:revision>
  <dcterms:created xsi:type="dcterms:W3CDTF">2021-04-29T18:58:34Z</dcterms:created>
  <dcterms:modified xsi:type="dcterms:W3CDTF">2024-04-26T04:40:31Z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